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93" r:id="rId3"/>
    <p:sldId id="294" r:id="rId4"/>
    <p:sldId id="295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8FB00-3D01-46AF-B064-884493F7D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42C4B3-12D4-4885-AF29-88C228AFD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47784-CA30-4E35-8415-AB7ADB0F0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A41FB-FFF1-49EC-A2C8-E4C13C84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1B03F-1B14-4E74-9B15-46137F19A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3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62AA1-5314-4A7F-9709-02FB85BB5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E14C9-9FAA-4756-9C1B-025945EFC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700BC-AF40-4967-9AAB-F6B0046A6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0F07D-5569-4C65-99CD-A540FA72D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D4FD0-5E76-40A8-AD03-6F3128916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98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A7C3C-9178-45F1-BACF-FCA7BA13C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30785-54D1-42BB-AD11-2FBF1F9A6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AD039-2B21-4944-8C6D-A3915B2AF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600D7-8200-469F-B288-0B0597E4B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4731E-DE24-4BD7-8261-B889A021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5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8C52-2661-40E6-BA3E-F1E17D9B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3A453-0354-4074-AB85-2D2E19E398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0B9E6-9E1E-43B2-8EBC-F0CA33F5D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DA2BF-6C66-492D-A359-AC6CCBFED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7D0FC-BB0D-438D-927D-FB72E0911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F3CE5-E668-4DF1-B8CD-0F7B7CA1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55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56205-B6B4-42CC-B3BD-F4BD63B4D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3CE9B-BD60-40A0-B192-FFA546A7D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27CAD-1404-4E56-8F21-7724F58CF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DA132-B348-49DC-BCE1-C77EE65CF5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6E6B2C-70BA-4F2C-BC11-C5D7BEA4B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A5CE87-54D0-4401-80CD-32084FDF8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0B2DC7-F4B8-436E-8857-D321B13A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37AA9C-1728-4B71-8806-2C272239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99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777A2-5551-473C-A414-408E94091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9217F4-3872-49B3-B649-720903866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A817A-ECA6-4113-9497-33C2C437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C0C0-CB2F-4B7D-A91A-DBADAC07B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527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457A30-BBFB-4304-93B2-9C2751A1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9A4673-14AC-400D-B7B7-6527F2E66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8B697-A377-45CD-82D7-06648E293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2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1AD46-4CF6-4683-AC38-37C3C0EB8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CC6BD-E4B2-4AF9-9941-FDFD76FBE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34230-17C2-4254-B85E-DD0BD00BB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58D43B-CCE1-47A9-B3BA-6EB0FD5F1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B9E30F-9351-4CA8-8DE5-F8D683E9D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F608CE-3103-4511-A17D-1E4433544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2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48303-EF60-411B-A82F-64FE76AAC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4BE7F2-511B-48B4-876D-2A0FC6B1A4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2FE10-763C-4716-9897-B1C5FC019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B6BF3-CD14-4401-AD15-D013E9CB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3A6CD-2662-458C-B46A-76A44410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D0C01-20CD-483B-8680-82E5262F5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7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A5662-F26D-414B-9CE5-FD207E81D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1205C6-5E6C-4584-8E05-2B91A50A3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4ED89-F903-4AC4-8626-80BDE4E72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C03A7-EC6A-487C-97C1-3298229D2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9881D-6872-42EC-A29A-3BC5ACF97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8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B83C5E-EDCF-474E-A3B3-431437887C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C5050A-CB5E-4D94-A321-F51265236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9167E-A642-4C31-A2D6-1220F182A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2613B-4FCA-4851-8EBD-43A8CCA4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FBF36-D270-4277-8F01-3F65C7385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80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A011E6-39A5-47EE-9378-99541DE34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8930C-5273-4C1F-A2AF-8F2081B10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63FB9-3E7E-415F-9BBB-E35DD7874E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6DF2A-FBA4-46C1-9EC8-31FC6A2BC98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EC70C-3509-40BF-B55F-BE11A6EDBB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A6B2F-C143-43CF-989E-7A8D2D5EF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DFF06-625E-4CF0-ACEE-F5EC138DF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4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7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8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9" Type="http://schemas.openxmlformats.org/officeDocument/2006/relationships/image" Target="../media/image74.png"/><Relationship Id="rId21" Type="http://schemas.openxmlformats.org/officeDocument/2006/relationships/image" Target="../media/image56.png"/><Relationship Id="rId34" Type="http://schemas.openxmlformats.org/officeDocument/2006/relationships/image" Target="../media/image69.png"/><Relationship Id="rId42" Type="http://schemas.openxmlformats.org/officeDocument/2006/relationships/image" Target="../media/image77.png"/><Relationship Id="rId47" Type="http://schemas.openxmlformats.org/officeDocument/2006/relationships/image" Target="../media/image81.png"/><Relationship Id="rId50" Type="http://schemas.openxmlformats.org/officeDocument/2006/relationships/image" Target="../media/image84.png"/><Relationship Id="rId55" Type="http://schemas.openxmlformats.org/officeDocument/2006/relationships/image" Target="../media/image89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6" Type="http://schemas.openxmlformats.org/officeDocument/2006/relationships/image" Target="../media/image51.png"/><Relationship Id="rId29" Type="http://schemas.openxmlformats.org/officeDocument/2006/relationships/image" Target="../media/image64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32" Type="http://schemas.openxmlformats.org/officeDocument/2006/relationships/image" Target="../media/image67.png"/><Relationship Id="rId37" Type="http://schemas.openxmlformats.org/officeDocument/2006/relationships/image" Target="../media/image72.png"/><Relationship Id="rId40" Type="http://schemas.openxmlformats.org/officeDocument/2006/relationships/image" Target="../media/image75.png"/><Relationship Id="rId45" Type="http://schemas.openxmlformats.org/officeDocument/2006/relationships/image" Target="../media/image79.png"/><Relationship Id="rId53" Type="http://schemas.openxmlformats.org/officeDocument/2006/relationships/image" Target="../media/image87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31" Type="http://schemas.openxmlformats.org/officeDocument/2006/relationships/image" Target="../media/image66.png"/><Relationship Id="rId44" Type="http://schemas.openxmlformats.org/officeDocument/2006/relationships/image" Target="../media/image12.png"/><Relationship Id="rId52" Type="http://schemas.openxmlformats.org/officeDocument/2006/relationships/image" Target="../media/image86.png"/><Relationship Id="rId4" Type="http://schemas.openxmlformats.org/officeDocument/2006/relationships/image" Target="../media/image3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Relationship Id="rId30" Type="http://schemas.openxmlformats.org/officeDocument/2006/relationships/image" Target="../media/image65.png"/><Relationship Id="rId35" Type="http://schemas.openxmlformats.org/officeDocument/2006/relationships/image" Target="../media/image70.png"/><Relationship Id="rId43" Type="http://schemas.openxmlformats.org/officeDocument/2006/relationships/image" Target="../media/image78.png"/><Relationship Id="rId48" Type="http://schemas.openxmlformats.org/officeDocument/2006/relationships/image" Target="../media/image82.png"/><Relationship Id="rId56" Type="http://schemas.openxmlformats.org/officeDocument/2006/relationships/image" Target="../media/image90.png"/><Relationship Id="rId8" Type="http://schemas.openxmlformats.org/officeDocument/2006/relationships/image" Target="../media/image43.png"/><Relationship Id="rId51" Type="http://schemas.openxmlformats.org/officeDocument/2006/relationships/image" Target="../media/image85.png"/><Relationship Id="rId3" Type="http://schemas.openxmlformats.org/officeDocument/2006/relationships/image" Target="../media/image7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33" Type="http://schemas.openxmlformats.org/officeDocument/2006/relationships/image" Target="../media/image68.png"/><Relationship Id="rId38" Type="http://schemas.openxmlformats.org/officeDocument/2006/relationships/image" Target="../media/image73.png"/><Relationship Id="rId46" Type="http://schemas.openxmlformats.org/officeDocument/2006/relationships/image" Target="../media/image80.png"/><Relationship Id="rId20" Type="http://schemas.openxmlformats.org/officeDocument/2006/relationships/image" Target="../media/image55.png"/><Relationship Id="rId41" Type="http://schemas.openxmlformats.org/officeDocument/2006/relationships/image" Target="../media/image76.png"/><Relationship Id="rId54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36" Type="http://schemas.openxmlformats.org/officeDocument/2006/relationships/image" Target="../media/image71.png"/><Relationship Id="rId49" Type="http://schemas.openxmlformats.org/officeDocument/2006/relationships/image" Target="../media/image83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2.png"/><Relationship Id="rId21" Type="http://schemas.openxmlformats.org/officeDocument/2006/relationships/image" Target="../media/image107.png"/><Relationship Id="rId34" Type="http://schemas.openxmlformats.org/officeDocument/2006/relationships/image" Target="../media/image120.png"/><Relationship Id="rId42" Type="http://schemas.openxmlformats.org/officeDocument/2006/relationships/image" Target="../media/image128.png"/><Relationship Id="rId47" Type="http://schemas.openxmlformats.org/officeDocument/2006/relationships/image" Target="../media/image133.png"/><Relationship Id="rId50" Type="http://schemas.openxmlformats.org/officeDocument/2006/relationships/image" Target="../media/image136.png"/><Relationship Id="rId55" Type="http://schemas.openxmlformats.org/officeDocument/2006/relationships/image" Target="../media/image141.png"/><Relationship Id="rId63" Type="http://schemas.openxmlformats.org/officeDocument/2006/relationships/image" Target="../media/image149.png"/><Relationship Id="rId7" Type="http://schemas.openxmlformats.org/officeDocument/2006/relationships/image" Target="../media/image93.png"/><Relationship Id="rId2" Type="http://schemas.openxmlformats.org/officeDocument/2006/relationships/image" Target="../media/image1.png"/><Relationship Id="rId16" Type="http://schemas.openxmlformats.org/officeDocument/2006/relationships/image" Target="../media/image102.png"/><Relationship Id="rId29" Type="http://schemas.openxmlformats.org/officeDocument/2006/relationships/image" Target="../media/image115.png"/><Relationship Id="rId11" Type="http://schemas.openxmlformats.org/officeDocument/2006/relationships/image" Target="../media/image97.png"/><Relationship Id="rId24" Type="http://schemas.openxmlformats.org/officeDocument/2006/relationships/image" Target="../media/image110.png"/><Relationship Id="rId32" Type="http://schemas.openxmlformats.org/officeDocument/2006/relationships/image" Target="../media/image118.png"/><Relationship Id="rId37" Type="http://schemas.openxmlformats.org/officeDocument/2006/relationships/image" Target="../media/image123.png"/><Relationship Id="rId40" Type="http://schemas.openxmlformats.org/officeDocument/2006/relationships/image" Target="../media/image126.png"/><Relationship Id="rId45" Type="http://schemas.openxmlformats.org/officeDocument/2006/relationships/image" Target="../media/image131.png"/><Relationship Id="rId53" Type="http://schemas.openxmlformats.org/officeDocument/2006/relationships/image" Target="../media/image139.png"/><Relationship Id="rId58" Type="http://schemas.openxmlformats.org/officeDocument/2006/relationships/image" Target="../media/image144.png"/><Relationship Id="rId66" Type="http://schemas.openxmlformats.org/officeDocument/2006/relationships/image" Target="../media/image152.png"/><Relationship Id="rId5" Type="http://schemas.openxmlformats.org/officeDocument/2006/relationships/image" Target="../media/image91.png"/><Relationship Id="rId61" Type="http://schemas.openxmlformats.org/officeDocument/2006/relationships/image" Target="../media/image147.png"/><Relationship Id="rId19" Type="http://schemas.openxmlformats.org/officeDocument/2006/relationships/image" Target="../media/image105.png"/><Relationship Id="rId14" Type="http://schemas.openxmlformats.org/officeDocument/2006/relationships/image" Target="../media/image100.png"/><Relationship Id="rId22" Type="http://schemas.openxmlformats.org/officeDocument/2006/relationships/image" Target="../media/image108.png"/><Relationship Id="rId27" Type="http://schemas.openxmlformats.org/officeDocument/2006/relationships/image" Target="../media/image113.png"/><Relationship Id="rId30" Type="http://schemas.openxmlformats.org/officeDocument/2006/relationships/image" Target="../media/image116.png"/><Relationship Id="rId35" Type="http://schemas.openxmlformats.org/officeDocument/2006/relationships/image" Target="../media/image121.png"/><Relationship Id="rId43" Type="http://schemas.openxmlformats.org/officeDocument/2006/relationships/image" Target="../media/image129.png"/><Relationship Id="rId48" Type="http://schemas.openxmlformats.org/officeDocument/2006/relationships/image" Target="../media/image134.png"/><Relationship Id="rId56" Type="http://schemas.openxmlformats.org/officeDocument/2006/relationships/image" Target="../media/image142.png"/><Relationship Id="rId64" Type="http://schemas.openxmlformats.org/officeDocument/2006/relationships/image" Target="../media/image150.png"/><Relationship Id="rId8" Type="http://schemas.openxmlformats.org/officeDocument/2006/relationships/image" Target="../media/image94.png"/><Relationship Id="rId51" Type="http://schemas.openxmlformats.org/officeDocument/2006/relationships/image" Target="../media/image137.png"/><Relationship Id="rId3" Type="http://schemas.openxmlformats.org/officeDocument/2006/relationships/image" Target="../media/image7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5" Type="http://schemas.openxmlformats.org/officeDocument/2006/relationships/image" Target="../media/image111.png"/><Relationship Id="rId33" Type="http://schemas.openxmlformats.org/officeDocument/2006/relationships/image" Target="../media/image119.png"/><Relationship Id="rId38" Type="http://schemas.openxmlformats.org/officeDocument/2006/relationships/image" Target="../media/image124.png"/><Relationship Id="rId46" Type="http://schemas.openxmlformats.org/officeDocument/2006/relationships/image" Target="../media/image132.png"/><Relationship Id="rId59" Type="http://schemas.openxmlformats.org/officeDocument/2006/relationships/image" Target="../media/image145.png"/><Relationship Id="rId67" Type="http://schemas.openxmlformats.org/officeDocument/2006/relationships/image" Target="../media/image153.png"/><Relationship Id="rId20" Type="http://schemas.openxmlformats.org/officeDocument/2006/relationships/image" Target="../media/image106.png"/><Relationship Id="rId41" Type="http://schemas.openxmlformats.org/officeDocument/2006/relationships/image" Target="../media/image127.png"/><Relationship Id="rId54" Type="http://schemas.openxmlformats.org/officeDocument/2006/relationships/image" Target="../media/image140.png"/><Relationship Id="rId6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5" Type="http://schemas.openxmlformats.org/officeDocument/2006/relationships/image" Target="../media/image101.png"/><Relationship Id="rId23" Type="http://schemas.openxmlformats.org/officeDocument/2006/relationships/image" Target="../media/image109.png"/><Relationship Id="rId28" Type="http://schemas.openxmlformats.org/officeDocument/2006/relationships/image" Target="../media/image114.png"/><Relationship Id="rId36" Type="http://schemas.openxmlformats.org/officeDocument/2006/relationships/image" Target="../media/image122.png"/><Relationship Id="rId49" Type="http://schemas.openxmlformats.org/officeDocument/2006/relationships/image" Target="../media/image135.png"/><Relationship Id="rId57" Type="http://schemas.openxmlformats.org/officeDocument/2006/relationships/image" Target="../media/image143.png"/><Relationship Id="rId10" Type="http://schemas.openxmlformats.org/officeDocument/2006/relationships/image" Target="../media/image96.png"/><Relationship Id="rId31" Type="http://schemas.openxmlformats.org/officeDocument/2006/relationships/image" Target="../media/image117.png"/><Relationship Id="rId44" Type="http://schemas.openxmlformats.org/officeDocument/2006/relationships/image" Target="../media/image130.png"/><Relationship Id="rId52" Type="http://schemas.openxmlformats.org/officeDocument/2006/relationships/image" Target="../media/image138.png"/><Relationship Id="rId60" Type="http://schemas.openxmlformats.org/officeDocument/2006/relationships/image" Target="../media/image146.png"/><Relationship Id="rId65" Type="http://schemas.openxmlformats.org/officeDocument/2006/relationships/image" Target="../media/image151.png"/><Relationship Id="rId4" Type="http://schemas.openxmlformats.org/officeDocument/2006/relationships/image" Target="../media/image3.png"/><Relationship Id="rId9" Type="http://schemas.openxmlformats.org/officeDocument/2006/relationships/image" Target="../media/image95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39" Type="http://schemas.openxmlformats.org/officeDocument/2006/relationships/image" Target="../media/image1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79.png"/><Relationship Id="rId26" Type="http://schemas.openxmlformats.org/officeDocument/2006/relationships/image" Target="../media/image172.png"/><Relationship Id="rId39" Type="http://schemas.openxmlformats.org/officeDocument/2006/relationships/image" Target="../media/image183.png"/><Relationship Id="rId21" Type="http://schemas.openxmlformats.org/officeDocument/2006/relationships/image" Target="../media/image167.png"/><Relationship Id="rId34" Type="http://schemas.openxmlformats.org/officeDocument/2006/relationships/image" Target="../media/image178.png"/><Relationship Id="rId42" Type="http://schemas.openxmlformats.org/officeDocument/2006/relationships/image" Target="../media/image186.png"/><Relationship Id="rId47" Type="http://schemas.openxmlformats.org/officeDocument/2006/relationships/image" Target="../media/image191.png"/><Relationship Id="rId50" Type="http://schemas.openxmlformats.org/officeDocument/2006/relationships/image" Target="../media/image194.png"/><Relationship Id="rId7" Type="http://schemas.openxmlformats.org/officeDocument/2006/relationships/image" Target="../media/image159.png"/><Relationship Id="rId2" Type="http://schemas.openxmlformats.org/officeDocument/2006/relationships/image" Target="../media/image155.png"/><Relationship Id="rId16" Type="http://schemas.openxmlformats.org/officeDocument/2006/relationships/image" Target="../media/image57.png"/><Relationship Id="rId29" Type="http://schemas.openxmlformats.org/officeDocument/2006/relationships/image" Target="../media/image55.png"/><Relationship Id="rId11" Type="http://schemas.openxmlformats.org/officeDocument/2006/relationships/image" Target="../media/image48.png"/><Relationship Id="rId24" Type="http://schemas.openxmlformats.org/officeDocument/2006/relationships/image" Target="../media/image170.png"/><Relationship Id="rId32" Type="http://schemas.openxmlformats.org/officeDocument/2006/relationships/image" Target="../media/image176.png"/><Relationship Id="rId37" Type="http://schemas.openxmlformats.org/officeDocument/2006/relationships/image" Target="../media/image181.png"/><Relationship Id="rId40" Type="http://schemas.openxmlformats.org/officeDocument/2006/relationships/image" Target="../media/image184.png"/><Relationship Id="rId45" Type="http://schemas.openxmlformats.org/officeDocument/2006/relationships/image" Target="../media/image189.png"/><Relationship Id="rId53" Type="http://schemas.openxmlformats.org/officeDocument/2006/relationships/image" Target="../media/image197.png"/><Relationship Id="rId5" Type="http://schemas.openxmlformats.org/officeDocument/2006/relationships/image" Target="../media/image158.png"/><Relationship Id="rId10" Type="http://schemas.openxmlformats.org/officeDocument/2006/relationships/image" Target="../media/image162.png"/><Relationship Id="rId19" Type="http://schemas.openxmlformats.org/officeDocument/2006/relationships/image" Target="../media/image165.png"/><Relationship Id="rId31" Type="http://schemas.openxmlformats.org/officeDocument/2006/relationships/image" Target="../media/image175.png"/><Relationship Id="rId44" Type="http://schemas.openxmlformats.org/officeDocument/2006/relationships/image" Target="../media/image188.png"/><Relationship Id="rId52" Type="http://schemas.openxmlformats.org/officeDocument/2006/relationships/image" Target="../media/image196.png"/><Relationship Id="rId4" Type="http://schemas.openxmlformats.org/officeDocument/2006/relationships/image" Target="../media/image157.png"/><Relationship Id="rId9" Type="http://schemas.openxmlformats.org/officeDocument/2006/relationships/image" Target="../media/image161.png"/><Relationship Id="rId14" Type="http://schemas.openxmlformats.org/officeDocument/2006/relationships/image" Target="../media/image52.png"/><Relationship Id="rId22" Type="http://schemas.openxmlformats.org/officeDocument/2006/relationships/image" Target="../media/image168.png"/><Relationship Id="rId27" Type="http://schemas.openxmlformats.org/officeDocument/2006/relationships/image" Target="../media/image173.png"/><Relationship Id="rId30" Type="http://schemas.openxmlformats.org/officeDocument/2006/relationships/image" Target="../media/image174.png"/><Relationship Id="rId35" Type="http://schemas.openxmlformats.org/officeDocument/2006/relationships/image" Target="../media/image179.png"/><Relationship Id="rId43" Type="http://schemas.openxmlformats.org/officeDocument/2006/relationships/image" Target="../media/image187.png"/><Relationship Id="rId48" Type="http://schemas.openxmlformats.org/officeDocument/2006/relationships/image" Target="../media/image192.png"/><Relationship Id="rId8" Type="http://schemas.openxmlformats.org/officeDocument/2006/relationships/image" Target="../media/image160.png"/><Relationship Id="rId51" Type="http://schemas.openxmlformats.org/officeDocument/2006/relationships/image" Target="../media/image195.png"/><Relationship Id="rId3" Type="http://schemas.openxmlformats.org/officeDocument/2006/relationships/image" Target="../media/image156.png"/><Relationship Id="rId12" Type="http://schemas.openxmlformats.org/officeDocument/2006/relationships/image" Target="../media/image49.png"/><Relationship Id="rId17" Type="http://schemas.openxmlformats.org/officeDocument/2006/relationships/image" Target="../media/image164.png"/><Relationship Id="rId25" Type="http://schemas.openxmlformats.org/officeDocument/2006/relationships/image" Target="../media/image171.png"/><Relationship Id="rId33" Type="http://schemas.openxmlformats.org/officeDocument/2006/relationships/image" Target="../media/image177.png"/><Relationship Id="rId38" Type="http://schemas.openxmlformats.org/officeDocument/2006/relationships/image" Target="../media/image182.png"/><Relationship Id="rId46" Type="http://schemas.openxmlformats.org/officeDocument/2006/relationships/image" Target="../media/image190.png"/><Relationship Id="rId20" Type="http://schemas.openxmlformats.org/officeDocument/2006/relationships/image" Target="../media/image166.png"/><Relationship Id="rId41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5" Type="http://schemas.openxmlformats.org/officeDocument/2006/relationships/image" Target="../media/image163.png"/><Relationship Id="rId23" Type="http://schemas.openxmlformats.org/officeDocument/2006/relationships/image" Target="../media/image169.png"/><Relationship Id="rId28" Type="http://schemas.openxmlformats.org/officeDocument/2006/relationships/image" Target="../media/image64.png"/><Relationship Id="rId36" Type="http://schemas.openxmlformats.org/officeDocument/2006/relationships/image" Target="../media/image180.png"/><Relationship Id="rId49" Type="http://schemas.openxmlformats.org/officeDocument/2006/relationships/image" Target="../media/image19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20"/>
              <a:ext cx="9144000" cy="9067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0" y="3268979"/>
              <a:ext cx="4495800" cy="96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1944" y="3992879"/>
              <a:ext cx="4354067" cy="661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4531" y="3992879"/>
              <a:ext cx="1805939" cy="661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2364" y="4480559"/>
              <a:ext cx="6070092" cy="66141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76394" y="3392526"/>
            <a:ext cx="5537200" cy="171132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2923540">
              <a:spcBef>
                <a:spcPts val="975"/>
              </a:spcBef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ETIKA</a:t>
            </a:r>
            <a:r>
              <a:rPr sz="3200" spc="-2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BISNIS</a:t>
            </a:r>
            <a:endParaRPr sz="3200">
              <a:latin typeface="Arial MT"/>
              <a:cs typeface="Arial MT"/>
            </a:endParaRPr>
          </a:p>
          <a:p>
            <a:pPr marL="12700" marR="5080" indent="449580">
              <a:spcBef>
                <a:spcPts val="875"/>
              </a:spcBef>
            </a:pPr>
            <a:r>
              <a:rPr sz="3200" dirty="0">
                <a:solidFill>
                  <a:srgbClr val="FFCC00"/>
                </a:solidFill>
                <a:latin typeface="Tahoma"/>
                <a:cs typeface="Tahoma"/>
              </a:rPr>
              <a:t>Pendekatan</a:t>
            </a:r>
            <a:r>
              <a:rPr sz="3200" spc="-1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32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3200" spc="-1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Tahoma"/>
                <a:cs typeface="Tahoma"/>
              </a:rPr>
              <a:t>Bisnis. </a:t>
            </a:r>
            <a:r>
              <a:rPr sz="3200" dirty="0">
                <a:solidFill>
                  <a:srgbClr val="FFCC00"/>
                </a:solidFill>
                <a:latin typeface="Tahoma"/>
                <a:cs typeface="Tahoma"/>
              </a:rPr>
              <a:t>Peran</a:t>
            </a:r>
            <a:r>
              <a:rPr sz="3200" spc="-1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32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CC00"/>
                </a:solidFill>
                <a:latin typeface="Tahoma"/>
                <a:cs typeface="Tahoma"/>
              </a:rPr>
              <a:t>Manfaat</a:t>
            </a:r>
            <a:r>
              <a:rPr sz="32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32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116071" y="534161"/>
            <a:ext cx="269684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00"/>
                </a:solidFill>
                <a:latin typeface="Tahoma"/>
                <a:cs typeface="Tahoma"/>
              </a:rPr>
              <a:t>APA</a:t>
            </a:r>
            <a:r>
              <a:rPr sz="2800" spc="-114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00"/>
                </a:solidFill>
                <a:latin typeface="Tahoma"/>
                <a:cs typeface="Tahoma"/>
              </a:rPr>
              <a:t>ITU</a:t>
            </a:r>
            <a:r>
              <a:rPr sz="2800" spc="-5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Tahoma"/>
                <a:cs typeface="Tahoma"/>
              </a:rPr>
              <a:t>BISNIS?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036" y="1089153"/>
            <a:ext cx="8308975" cy="506666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55600" marR="5080" indent="-342900">
              <a:lnSpc>
                <a:spcPct val="79100"/>
              </a:lnSpc>
              <a:spcBef>
                <a:spcPts val="720"/>
              </a:spcBef>
              <a:buClr>
                <a:srgbClr val="CCFF33"/>
              </a:buClr>
              <a:buSzPct val="66000"/>
              <a:buFont typeface="Wingdings"/>
              <a:buChar char=""/>
              <a:tabLst>
                <a:tab pos="355600" algn="l"/>
              </a:tabLst>
            </a:pPr>
            <a:r>
              <a:rPr sz="2500" spc="-50" dirty="0">
                <a:solidFill>
                  <a:srgbClr val="FFCC00"/>
                </a:solidFill>
                <a:latin typeface="Tahoma"/>
                <a:cs typeface="Tahoma"/>
              </a:rPr>
              <a:t>Kata</a:t>
            </a:r>
            <a:r>
              <a:rPr sz="2500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3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500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historis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berasal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bahasa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Inggris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yaitu </a:t>
            </a:r>
            <a:r>
              <a:rPr sz="2500" spc="-45" dirty="0">
                <a:solidFill>
                  <a:srgbClr val="FFCC00"/>
                </a:solidFill>
                <a:latin typeface="Tahoma"/>
                <a:cs typeface="Tahoma"/>
              </a:rPr>
              <a:t>“business”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,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berasal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kata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dasar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25" dirty="0">
                <a:solidFill>
                  <a:srgbClr val="FFCC00"/>
                </a:solidFill>
                <a:latin typeface="Tahoma"/>
                <a:cs typeface="Tahoma"/>
              </a:rPr>
              <a:t>busy</a:t>
            </a:r>
            <a:r>
              <a:rPr sz="25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berarti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sibuk.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juga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diartikan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beragam</a:t>
            </a:r>
            <a:endParaRPr sz="2400">
              <a:latin typeface="Tahoma"/>
              <a:cs typeface="Tahoma"/>
            </a:endParaRPr>
          </a:p>
          <a:p>
            <a:pPr marL="355600">
              <a:lnSpc>
                <a:spcPts val="2270"/>
              </a:lnSpc>
            </a:pP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“kegiatan”.</a:t>
            </a:r>
            <a:endParaRPr sz="2400">
              <a:latin typeface="Tahoma"/>
              <a:cs typeface="Tahoma"/>
            </a:endParaRPr>
          </a:p>
          <a:p>
            <a:pPr>
              <a:spcBef>
                <a:spcPts val="590"/>
              </a:spcBef>
            </a:pPr>
            <a:endParaRPr sz="2400">
              <a:latin typeface="Tahoma"/>
              <a:cs typeface="Tahoma"/>
            </a:endParaRPr>
          </a:p>
          <a:p>
            <a:pPr marL="355600" marR="1032510" indent="-342900">
              <a:lnSpc>
                <a:spcPct val="76900"/>
              </a:lnSpc>
              <a:buClr>
                <a:srgbClr val="CCFF33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Pada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abad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ke-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18,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pemahaman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kata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diperluas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menjadi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50" dirty="0">
                <a:solidFill>
                  <a:srgbClr val="FFCC00"/>
                </a:solidFill>
                <a:latin typeface="Tahoma"/>
                <a:cs typeface="Tahoma"/>
              </a:rPr>
              <a:t>“segala</a:t>
            </a:r>
            <a:r>
              <a:rPr sz="25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50" dirty="0">
                <a:solidFill>
                  <a:srgbClr val="FFCC00"/>
                </a:solidFill>
                <a:latin typeface="Tahoma"/>
                <a:cs typeface="Tahoma"/>
              </a:rPr>
              <a:t>usaha</a:t>
            </a:r>
            <a:r>
              <a:rPr sz="25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60" dirty="0">
                <a:solidFill>
                  <a:srgbClr val="FFCC00"/>
                </a:solidFill>
                <a:latin typeface="Tahoma"/>
                <a:cs typeface="Tahoma"/>
              </a:rPr>
              <a:t>dagang</a:t>
            </a:r>
            <a:r>
              <a:rPr sz="25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30" dirty="0">
                <a:solidFill>
                  <a:srgbClr val="FFCC00"/>
                </a:solidFill>
                <a:latin typeface="Tahoma"/>
                <a:cs typeface="Tahoma"/>
              </a:rPr>
              <a:t>seseorang”</a:t>
            </a: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  <a:p>
            <a:pPr>
              <a:spcBef>
                <a:spcPts val="505"/>
              </a:spcBef>
              <a:buClr>
                <a:srgbClr val="CCFF33"/>
              </a:buClr>
              <a:buFont typeface="Wingdings"/>
              <a:buChar char=""/>
            </a:pPr>
            <a:endParaRPr sz="2400">
              <a:latin typeface="Tahoma"/>
              <a:cs typeface="Tahoma"/>
            </a:endParaRPr>
          </a:p>
          <a:p>
            <a:pPr marL="355600" marR="869950" indent="-342900">
              <a:lnSpc>
                <a:spcPct val="79000"/>
              </a:lnSpc>
              <a:spcBef>
                <a:spcPts val="5"/>
              </a:spcBef>
              <a:buClr>
                <a:srgbClr val="CCFF33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umum,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30" dirty="0">
                <a:solidFill>
                  <a:srgbClr val="FFCC00"/>
                </a:solidFill>
                <a:latin typeface="Tahoma"/>
                <a:cs typeface="Tahoma"/>
              </a:rPr>
              <a:t>kata</a:t>
            </a:r>
            <a:r>
              <a:rPr sz="25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25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5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juga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diberi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makna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sebagai “rangkaian</a:t>
            </a:r>
            <a:r>
              <a:rPr sz="2400" spc="-1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aktivitas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komersial”.</a:t>
            </a:r>
            <a:endParaRPr sz="2400">
              <a:latin typeface="Tahoma"/>
              <a:cs typeface="Tahoma"/>
            </a:endParaRPr>
          </a:p>
          <a:p>
            <a:pPr marL="355600" marR="855344" indent="-342900">
              <a:lnSpc>
                <a:spcPts val="2590"/>
              </a:lnSpc>
              <a:spcBef>
                <a:spcPts val="2870"/>
              </a:spcBef>
              <a:buClr>
                <a:srgbClr val="CCFF33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kegiatan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ekonomi</a:t>
            </a:r>
            <a:r>
              <a:rPr sz="24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ekonomi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adalah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kegiatan</a:t>
            </a:r>
            <a:r>
              <a:rPr sz="2400" spc="-1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bisnis.</a:t>
            </a:r>
            <a:endParaRPr sz="2400">
              <a:latin typeface="Tahoma"/>
              <a:cs typeface="Tahoma"/>
            </a:endParaRPr>
          </a:p>
          <a:p>
            <a:pPr marL="354965" indent="-342265">
              <a:spcBef>
                <a:spcPts val="2785"/>
              </a:spcBef>
              <a:buClr>
                <a:srgbClr val="CCFF33"/>
              </a:buClr>
              <a:buSzPct val="6875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keuntungan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(Bertens,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2003).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714040"/>
            <a:ext cx="10515600" cy="627735"/>
          </a:xfrm>
          <a:prstGeom prst="rect">
            <a:avLst/>
          </a:prstGeom>
        </p:spPr>
        <p:txBody>
          <a:bodyPr vert="horz" wrap="square" lIns="0" tIns="194944" rIns="0" bIns="0" rtlCol="0" anchor="ctr">
            <a:spAutoFit/>
          </a:bodyPr>
          <a:lstStyle/>
          <a:p>
            <a:pPr marL="137795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00"/>
                </a:solidFill>
                <a:latin typeface="Tahoma"/>
                <a:cs typeface="Tahoma"/>
              </a:rPr>
              <a:t>PRINSIP</a:t>
            </a:r>
            <a:r>
              <a:rPr sz="2800" spc="-15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Tahoma"/>
                <a:cs typeface="Tahoma"/>
              </a:rPr>
              <a:t>BISNIS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712" y="2234311"/>
            <a:ext cx="7389495" cy="3542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spcBef>
                <a:spcPts val="100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kegiatan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pertukaran.</a:t>
            </a:r>
            <a:endParaRPr sz="2400">
              <a:latin typeface="Tahoma"/>
              <a:cs typeface="Tahoma"/>
            </a:endParaRPr>
          </a:p>
          <a:p>
            <a:pPr marL="355600" marR="57150" indent="-342900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Sedangkan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segala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sesuatu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dipertukarkan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tidak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menjadi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masalah,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berupa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benda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bernyawa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bernyawa.</a:t>
            </a:r>
            <a:endParaRPr sz="2400">
              <a:latin typeface="Tahoma"/>
              <a:cs typeface="Tahoma"/>
            </a:endParaRPr>
          </a:p>
          <a:p>
            <a:pPr marL="355600" marR="680720" indent="-342900">
              <a:lnSpc>
                <a:spcPts val="2590"/>
              </a:lnSpc>
              <a:spcBef>
                <a:spcPts val="55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Jadi,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Pebisnis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melakukan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segala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sesuatu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terkait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meraih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keuntungan.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ts val="2300"/>
              </a:lnSpc>
              <a:buClr>
                <a:srgbClr val="FFFF00"/>
              </a:buClr>
              <a:buSzPct val="6875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manusia,</a:t>
            </a:r>
            <a:r>
              <a:rPr sz="24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Pebisnis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memiliki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sifat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endParaRPr sz="2400">
              <a:latin typeface="Tahoma"/>
              <a:cs typeface="Tahoma"/>
            </a:endParaRPr>
          </a:p>
          <a:p>
            <a:pPr marL="355600" marR="536575">
              <a:lnSpc>
                <a:spcPct val="79200"/>
              </a:lnSpc>
              <a:spcBef>
                <a:spcPts val="450"/>
              </a:spcBef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selalu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puas,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40" dirty="0">
                <a:solidFill>
                  <a:srgbClr val="FFCC00"/>
                </a:solidFill>
                <a:latin typeface="Tahoma"/>
                <a:cs typeface="Tahoma"/>
              </a:rPr>
              <a:t>mencari</a:t>
            </a:r>
            <a:r>
              <a:rPr sz="25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70" dirty="0">
                <a:solidFill>
                  <a:srgbClr val="FFCC00"/>
                </a:solidFill>
                <a:latin typeface="Tahoma"/>
                <a:cs typeface="Tahoma"/>
              </a:rPr>
              <a:t>kebebasan</a:t>
            </a:r>
            <a:r>
              <a:rPr sz="25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berinisiatif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menggagas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upaya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10" dirty="0">
                <a:solidFill>
                  <a:srgbClr val="FFCC00"/>
                </a:solidFill>
                <a:latin typeface="Tahoma"/>
                <a:cs typeface="Tahoma"/>
              </a:rPr>
              <a:t>profit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(keuntungan)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sehingga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terus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menerus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berusaha</a:t>
            </a:r>
            <a:r>
              <a:rPr sz="2400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mencari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keuntungan.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675568"/>
            <a:ext cx="10515600" cy="704679"/>
          </a:xfrm>
          <a:prstGeom prst="rect">
            <a:avLst/>
          </a:prstGeom>
        </p:spPr>
        <p:txBody>
          <a:bodyPr vert="horz" wrap="square" lIns="0" tIns="271144" rIns="0" bIns="0" rtlCol="0" anchor="ctr">
            <a:spAutoFit/>
          </a:bodyPr>
          <a:lstStyle/>
          <a:p>
            <a:pPr marL="1017269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00"/>
                </a:solidFill>
                <a:latin typeface="Tahoma"/>
                <a:cs typeface="Tahoma"/>
              </a:rPr>
              <a:t>SYARAT</a:t>
            </a:r>
            <a:r>
              <a:rPr sz="2800" spc="-19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00"/>
                </a:solidFill>
                <a:latin typeface="Tahoma"/>
                <a:cs typeface="Tahoma"/>
              </a:rPr>
              <a:t>KEBEBASAN</a:t>
            </a:r>
            <a:r>
              <a:rPr sz="2800" spc="-14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Tahoma"/>
                <a:cs typeface="Tahoma"/>
              </a:rPr>
              <a:t>BERBISNIS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0913" y="1729866"/>
            <a:ext cx="7960995" cy="434086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4965" marR="23495" indent="-342900">
              <a:lnSpc>
                <a:spcPct val="78900"/>
              </a:lnSpc>
              <a:spcBef>
                <a:spcPts val="705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Salahsatu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prasyarat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kebebasan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berbisnis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25" dirty="0">
                <a:solidFill>
                  <a:srgbClr val="FFCC00"/>
                </a:solidFill>
                <a:latin typeface="Tahoma"/>
                <a:cs typeface="Tahoma"/>
              </a:rPr>
              <a:t>rule</a:t>
            </a:r>
            <a:r>
              <a:rPr sz="2500" spc="-1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of</a:t>
            </a:r>
            <a:r>
              <a:rPr sz="2500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40" dirty="0">
                <a:solidFill>
                  <a:srgbClr val="FFCC00"/>
                </a:solidFill>
                <a:latin typeface="Tahoma"/>
                <a:cs typeface="Tahoma"/>
              </a:rPr>
              <a:t>law;</a:t>
            </a:r>
            <a:r>
              <a:rPr sz="2500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dimanapun,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negara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harus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diatur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oleh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hukum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peraturan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(Keith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Charles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Culver;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edt;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1999)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pebisnis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bagian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anggota masyarakat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tentunya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harus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memahami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mengikuti peraturan</a:t>
            </a:r>
            <a:r>
              <a:rPr sz="24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tersebut.</a:t>
            </a:r>
            <a:endParaRPr sz="2400">
              <a:latin typeface="Tahoma"/>
              <a:cs typeface="Tahoma"/>
            </a:endParaRPr>
          </a:p>
          <a:p>
            <a:pPr marL="354965" marR="424815" indent="-342900">
              <a:lnSpc>
                <a:spcPts val="2300"/>
              </a:lnSpc>
              <a:spcBef>
                <a:spcPts val="585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Aturan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hukum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memerlukan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keberadaan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pemahaman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bersama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komunitas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tentang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nilai-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norma etika.</a:t>
            </a:r>
            <a:endParaRPr sz="2400">
              <a:latin typeface="Tahoma"/>
              <a:cs typeface="Tahoma"/>
            </a:endParaRPr>
          </a:p>
          <a:p>
            <a:pPr marL="354965" marR="5080" indent="-342900">
              <a:lnSpc>
                <a:spcPct val="80000"/>
              </a:lnSpc>
              <a:spcBef>
                <a:spcPts val="630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4965" algn="l"/>
              </a:tabLst>
            </a:pP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Tanpa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adanya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konsep</a:t>
            </a:r>
            <a:r>
              <a:rPr sz="24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sosial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tentang</a:t>
            </a:r>
            <a:r>
              <a:rPr sz="2400" spc="-1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keadilan</a:t>
            </a:r>
            <a:r>
              <a:rPr sz="2400" spc="-1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kebebasan</a:t>
            </a:r>
            <a:r>
              <a:rPr sz="2400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berbisnis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dipahami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meluas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maka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negara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sekelompok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berkuasa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dapat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membahayakan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hak-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hak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masyarakat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luas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bahkan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menimbulkan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pertentangan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konflik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antar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kelompok.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44671" y="410668"/>
            <a:ext cx="2141855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SIFAT</a:t>
            </a:r>
            <a:r>
              <a:rPr sz="2400" b="1" spc="-14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BISNIS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3436" y="783462"/>
            <a:ext cx="8094345" cy="574802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93700" marR="33655" indent="-381000">
              <a:lnSpc>
                <a:spcPct val="80200"/>
              </a:lnSpc>
              <a:spcBef>
                <a:spcPts val="690"/>
              </a:spcBef>
              <a:buSzPct val="96000"/>
              <a:buAutoNum type="arabicPeriod"/>
              <a:tabLst>
                <a:tab pos="393700" algn="l"/>
              </a:tabLst>
            </a:pPr>
            <a:r>
              <a:rPr sz="2500" b="1" i="1" spc="-215" dirty="0">
                <a:solidFill>
                  <a:srgbClr val="FFCC00"/>
                </a:solidFill>
                <a:latin typeface="Verdana"/>
                <a:cs typeface="Verdana"/>
              </a:rPr>
              <a:t>Paham</a:t>
            </a:r>
            <a:r>
              <a:rPr sz="2500" b="1" i="1" spc="-520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500" b="1" i="1" spc="-225" dirty="0">
                <a:solidFill>
                  <a:srgbClr val="FFCC00"/>
                </a:solidFill>
                <a:latin typeface="Verdana"/>
                <a:cs typeface="Verdana"/>
              </a:rPr>
              <a:t>UNITARIAN:</a:t>
            </a:r>
            <a:r>
              <a:rPr sz="2500" b="1" i="1" spc="-425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400" b="1" spc="-25" dirty="0">
                <a:solidFill>
                  <a:srgbClr val="FFCC00"/>
                </a:solidFill>
                <a:latin typeface="Tahoma"/>
                <a:cs typeface="Tahoma"/>
              </a:rPr>
              <a:t>nilai-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b="1" spc="-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moral</a:t>
            </a:r>
            <a:r>
              <a:rPr sz="2400" b="1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bersifat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universal</a:t>
            </a:r>
            <a:r>
              <a:rPr sz="2400"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harus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tercermin</a:t>
            </a:r>
            <a:r>
              <a:rPr sz="2400" b="1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praktik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dunia bisnis;</a:t>
            </a:r>
            <a:endParaRPr sz="2400">
              <a:latin typeface="Tahoma"/>
              <a:cs typeface="Tahoma"/>
            </a:endParaRPr>
          </a:p>
          <a:p>
            <a:pPr>
              <a:spcBef>
                <a:spcPts val="455"/>
              </a:spcBef>
              <a:buAutoNum type="arabicPeriod"/>
            </a:pPr>
            <a:endParaRPr sz="2400">
              <a:latin typeface="Tahoma"/>
              <a:cs typeface="Tahoma"/>
            </a:endParaRPr>
          </a:p>
          <a:p>
            <a:pPr marL="393700" marR="5080" indent="-381000">
              <a:lnSpc>
                <a:spcPct val="80100"/>
              </a:lnSpc>
              <a:buSzPct val="93750"/>
              <a:buAutoNum type="arabicPeriod"/>
              <a:tabLst>
                <a:tab pos="393700" algn="l"/>
              </a:tabLst>
            </a:pPr>
            <a:r>
              <a:rPr sz="2400" b="1" spc="-180" dirty="0">
                <a:solidFill>
                  <a:srgbClr val="FFCC00"/>
                </a:solidFill>
                <a:latin typeface="Tahoma"/>
                <a:cs typeface="Tahoma"/>
              </a:rPr>
              <a:t>P</a:t>
            </a:r>
            <a:r>
              <a:rPr sz="2500" b="1" i="1" spc="-180" dirty="0">
                <a:solidFill>
                  <a:srgbClr val="FFCC00"/>
                </a:solidFill>
                <a:latin typeface="Verdana"/>
                <a:cs typeface="Verdana"/>
              </a:rPr>
              <a:t>aham</a:t>
            </a:r>
            <a:r>
              <a:rPr sz="2500" b="1" i="1" spc="-440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SEPARATIS:</a:t>
            </a:r>
            <a:r>
              <a:rPr sz="2400" b="1" spc="-1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lingkungan</a:t>
            </a:r>
            <a:r>
              <a:rPr sz="24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fungsional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dalam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bidang</a:t>
            </a:r>
            <a:r>
              <a:rPr sz="2400"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ekonomi</a:t>
            </a:r>
            <a:r>
              <a:rPr sz="2400"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politik</a:t>
            </a:r>
            <a:r>
              <a:rPr sz="2400" b="1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relatif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bersifat</a:t>
            </a:r>
            <a:r>
              <a:rPr sz="2400"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otonom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b="1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didasari</a:t>
            </a:r>
            <a:r>
              <a:rPr sz="2400" b="1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oleh</a:t>
            </a:r>
            <a:r>
              <a:rPr sz="2400" b="1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logika,</a:t>
            </a:r>
            <a:r>
              <a:rPr sz="2400" b="1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prosedur</a:t>
            </a:r>
            <a:r>
              <a:rPr sz="2400" b="1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b="1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aturan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tersendiri</a:t>
            </a:r>
            <a:r>
              <a:rPr sz="2400" b="1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terpisah</a:t>
            </a:r>
            <a:r>
              <a:rPr sz="24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b="1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aturan</a:t>
            </a:r>
            <a:r>
              <a:rPr sz="2400"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kehidupan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pribadi</a:t>
            </a:r>
            <a:r>
              <a:rPr sz="2400" b="1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keluarga</a:t>
            </a:r>
            <a:r>
              <a:rPr sz="2400" b="1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masyarakat;</a:t>
            </a:r>
            <a:endParaRPr sz="2400">
              <a:latin typeface="Tahoma"/>
              <a:cs typeface="Tahoma"/>
            </a:endParaRPr>
          </a:p>
          <a:p>
            <a:pPr>
              <a:spcBef>
                <a:spcPts val="455"/>
              </a:spcBef>
              <a:buAutoNum type="arabicPeriod"/>
            </a:pPr>
            <a:endParaRPr sz="2400">
              <a:latin typeface="Tahoma"/>
              <a:cs typeface="Tahoma"/>
            </a:endParaRPr>
          </a:p>
          <a:p>
            <a:pPr marL="393700" marR="241300" indent="-381000">
              <a:lnSpc>
                <a:spcPct val="80100"/>
              </a:lnSpc>
              <a:spcBef>
                <a:spcPts val="5"/>
              </a:spcBef>
              <a:buSzPct val="93750"/>
              <a:buAutoNum type="arabicPeriod"/>
              <a:tabLst>
                <a:tab pos="393700" algn="l"/>
              </a:tabLst>
            </a:pPr>
            <a:r>
              <a:rPr sz="2400" b="1" spc="-160" dirty="0">
                <a:solidFill>
                  <a:srgbClr val="FFCC00"/>
                </a:solidFill>
                <a:latin typeface="Tahoma"/>
                <a:cs typeface="Tahoma"/>
              </a:rPr>
              <a:t>P</a:t>
            </a:r>
            <a:r>
              <a:rPr sz="2500" b="1" i="1" spc="-160" dirty="0">
                <a:solidFill>
                  <a:srgbClr val="FFCC00"/>
                </a:solidFill>
                <a:latin typeface="Verdana"/>
                <a:cs typeface="Verdana"/>
              </a:rPr>
              <a:t>aham</a:t>
            </a:r>
            <a:r>
              <a:rPr sz="2500" b="1" i="1" spc="-520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INTEGRASI,</a:t>
            </a:r>
            <a:r>
              <a:rPr sz="2400" b="1" spc="-1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kegiatan</a:t>
            </a:r>
            <a:r>
              <a:rPr sz="2400" b="1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semata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memiliki</a:t>
            </a:r>
            <a:r>
              <a:rPr sz="2400" b="1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logika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pokok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b="1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memaksimalkan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keuntungan,</a:t>
            </a:r>
            <a:r>
              <a:rPr sz="2400"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tetapi</a:t>
            </a:r>
            <a:r>
              <a:rPr sz="2400"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juga</a:t>
            </a:r>
            <a:r>
              <a:rPr sz="2400"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merupakan</a:t>
            </a:r>
            <a:r>
              <a:rPr sz="24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bagian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masyarakat</a:t>
            </a:r>
            <a:r>
              <a:rPr sz="2400" b="1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diawasi</a:t>
            </a:r>
            <a:r>
              <a:rPr sz="2400" b="1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oleh</a:t>
            </a:r>
            <a:r>
              <a:rPr sz="2400" b="1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tuntunan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moral masyarakat:</a:t>
            </a:r>
            <a:r>
              <a:rPr sz="2400" b="1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masyarakat</a:t>
            </a:r>
            <a:r>
              <a:rPr sz="2400" b="1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memiliki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cara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mempengaruhi</a:t>
            </a:r>
            <a:r>
              <a:rPr sz="2400" b="1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dunia</a:t>
            </a:r>
            <a:r>
              <a:rPr sz="24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melalui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peraturan,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hukum</a:t>
            </a:r>
            <a:r>
              <a:rPr sz="2400" b="1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mekanisme</a:t>
            </a:r>
            <a:r>
              <a:rPr sz="2400" b="1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pasar</a:t>
            </a:r>
            <a:endParaRPr sz="2400">
              <a:latin typeface="Tahoma"/>
              <a:cs typeface="Tahoma"/>
            </a:endParaRPr>
          </a:p>
          <a:p>
            <a:pPr marL="2148840" indent="-380365">
              <a:buSzPct val="93750"/>
              <a:buAutoNum type="arabicPeriod"/>
              <a:tabLst>
                <a:tab pos="2148840" algn="l"/>
              </a:tabLst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(Steiner</a:t>
            </a:r>
            <a:r>
              <a:rPr sz="2400" b="1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Steiner,</a:t>
            </a:r>
            <a:r>
              <a:rPr sz="2400" b="1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2006).\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745074"/>
            <a:ext cx="10515600" cy="565667"/>
          </a:xfrm>
          <a:prstGeom prst="rect">
            <a:avLst/>
          </a:prstGeom>
        </p:spPr>
        <p:txBody>
          <a:bodyPr vert="horz" wrap="square" lIns="0" tIns="194436" rIns="0" bIns="0" rtlCol="0" anchor="ctr">
            <a:spAutoFit/>
          </a:bodyPr>
          <a:lstStyle/>
          <a:p>
            <a:pPr marL="100901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FF00"/>
                </a:solidFill>
                <a:latin typeface="Arial"/>
                <a:cs typeface="Arial"/>
              </a:rPr>
              <a:t>Prinsip-</a:t>
            </a:r>
            <a:r>
              <a:rPr sz="2400" b="1" dirty="0">
                <a:solidFill>
                  <a:srgbClr val="FFFF00"/>
                </a:solidFill>
                <a:latin typeface="Arial"/>
                <a:cs typeface="Arial"/>
              </a:rPr>
              <a:t>prinsip</a:t>
            </a:r>
            <a:r>
              <a:rPr sz="2400" b="1" spc="-114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00"/>
                </a:solidFill>
                <a:latin typeface="Arial"/>
                <a:cs typeface="Arial"/>
              </a:rPr>
              <a:t>Profesi</a:t>
            </a:r>
            <a:r>
              <a:rPr sz="2400" b="1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Arial"/>
                <a:cs typeface="Arial"/>
              </a:rPr>
              <a:t>Pebisnis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88438" y="2015515"/>
            <a:ext cx="5238115" cy="306070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545465" indent="-532765">
              <a:spcBef>
                <a:spcPts val="595"/>
              </a:spcBef>
              <a:buClr>
                <a:srgbClr val="993366"/>
              </a:buClr>
              <a:buSzPct val="93750"/>
              <a:buAutoNum type="arabicPeriod"/>
              <a:tabLst>
                <a:tab pos="545465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500" b="1" i="1" spc="-65" dirty="0">
                <a:solidFill>
                  <a:srgbClr val="FFCC00"/>
                </a:solidFill>
                <a:latin typeface="Verdana"/>
                <a:cs typeface="Verdana"/>
              </a:rPr>
              <a:t>otonomi</a:t>
            </a:r>
            <a:r>
              <a:rPr sz="2400" b="1" spc="-65" dirty="0">
                <a:solidFill>
                  <a:srgbClr val="FFCC00"/>
                </a:solidFill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  <a:p>
            <a:pPr marL="545465" indent="-532765">
              <a:spcBef>
                <a:spcPts val="490"/>
              </a:spcBef>
              <a:buClr>
                <a:srgbClr val="993366"/>
              </a:buClr>
              <a:buSzPct val="93750"/>
              <a:buAutoNum type="arabicPeriod"/>
              <a:tabLst>
                <a:tab pos="545465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400" b="1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b="1" i="1" spc="-95" dirty="0">
                <a:solidFill>
                  <a:srgbClr val="FFCC00"/>
                </a:solidFill>
                <a:latin typeface="Verdana"/>
                <a:cs typeface="Verdana"/>
              </a:rPr>
              <a:t>kejujuran</a:t>
            </a:r>
            <a:endParaRPr sz="2500">
              <a:latin typeface="Verdana"/>
              <a:cs typeface="Verdana"/>
            </a:endParaRPr>
          </a:p>
          <a:p>
            <a:pPr marL="545465" indent="-532765">
              <a:spcBef>
                <a:spcPts val="505"/>
              </a:spcBef>
              <a:buClr>
                <a:srgbClr val="993366"/>
              </a:buClr>
              <a:buSzPct val="93750"/>
              <a:buAutoNum type="arabicPeriod"/>
              <a:tabLst>
                <a:tab pos="545465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400" b="1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b="1" i="1" spc="-70" dirty="0">
                <a:solidFill>
                  <a:srgbClr val="FFCC00"/>
                </a:solidFill>
                <a:latin typeface="Verdana"/>
                <a:cs typeface="Verdana"/>
              </a:rPr>
              <a:t>keadilan</a:t>
            </a:r>
            <a:endParaRPr sz="2500">
              <a:latin typeface="Verdana"/>
              <a:cs typeface="Verdana"/>
            </a:endParaRPr>
          </a:p>
          <a:p>
            <a:pPr marL="546100" marR="5080" indent="-534035">
              <a:lnSpc>
                <a:spcPts val="2900"/>
              </a:lnSpc>
              <a:spcBef>
                <a:spcPts val="780"/>
              </a:spcBef>
              <a:buClr>
                <a:srgbClr val="993366"/>
              </a:buClr>
              <a:buSzPct val="96000"/>
              <a:buAutoNum type="arabicPeriod"/>
              <a:tabLst>
                <a:tab pos="546100" algn="l"/>
              </a:tabLst>
            </a:pPr>
            <a:r>
              <a:rPr sz="2500" b="1" i="1" spc="-204" dirty="0">
                <a:solidFill>
                  <a:srgbClr val="FFCC00"/>
                </a:solidFill>
                <a:latin typeface="Verdana"/>
                <a:cs typeface="Verdana"/>
              </a:rPr>
              <a:t>Prinsip</a:t>
            </a:r>
            <a:r>
              <a:rPr sz="2500" b="1" i="1" spc="-290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500" b="1" i="1" spc="-190" dirty="0">
                <a:solidFill>
                  <a:srgbClr val="FFCC00"/>
                </a:solidFill>
                <a:latin typeface="Verdana"/>
                <a:cs typeface="Verdana"/>
              </a:rPr>
              <a:t>saling</a:t>
            </a:r>
            <a:r>
              <a:rPr sz="2500" b="1" i="1" spc="-330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500" b="1" i="1" spc="-225" dirty="0">
                <a:solidFill>
                  <a:srgbClr val="FFCC00"/>
                </a:solidFill>
                <a:latin typeface="Verdana"/>
                <a:cs typeface="Verdana"/>
              </a:rPr>
              <a:t>menguntungkan </a:t>
            </a:r>
            <a:r>
              <a:rPr sz="2500" b="1" i="1" spc="-235" dirty="0">
                <a:solidFill>
                  <a:srgbClr val="FFCC00"/>
                </a:solidFill>
                <a:latin typeface="Verdana"/>
                <a:cs typeface="Verdana"/>
              </a:rPr>
              <a:t>(mutual</a:t>
            </a:r>
            <a:r>
              <a:rPr sz="2500" b="1" i="1" spc="-265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500" b="1" i="1" spc="-190" dirty="0">
                <a:solidFill>
                  <a:srgbClr val="FFCC00"/>
                </a:solidFill>
                <a:latin typeface="Verdana"/>
                <a:cs typeface="Verdana"/>
              </a:rPr>
              <a:t>benefit</a:t>
            </a:r>
            <a:r>
              <a:rPr sz="2500" b="1" i="1" spc="-260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500" b="1" i="1" spc="-110" dirty="0">
                <a:solidFill>
                  <a:srgbClr val="FFCC00"/>
                </a:solidFill>
                <a:latin typeface="Verdana"/>
                <a:cs typeface="Verdana"/>
              </a:rPr>
              <a:t>principle)</a:t>
            </a:r>
            <a:r>
              <a:rPr sz="2400" b="1" spc="-110" dirty="0">
                <a:solidFill>
                  <a:srgbClr val="FFCC00"/>
                </a:solidFill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  <a:p>
            <a:pPr marL="546100" indent="-533400">
              <a:spcBef>
                <a:spcPts val="325"/>
              </a:spcBef>
              <a:buClr>
                <a:srgbClr val="993366"/>
              </a:buClr>
              <a:buSzPct val="96000"/>
              <a:buAutoNum type="arabicPeriod"/>
              <a:tabLst>
                <a:tab pos="546100" algn="l"/>
              </a:tabLst>
            </a:pPr>
            <a:r>
              <a:rPr sz="2500" b="1" i="1" spc="-200" dirty="0">
                <a:solidFill>
                  <a:srgbClr val="FFCC00"/>
                </a:solidFill>
                <a:latin typeface="Verdana"/>
                <a:cs typeface="Verdana"/>
              </a:rPr>
              <a:t>Integritas</a:t>
            </a:r>
            <a:r>
              <a:rPr sz="2500" b="1" i="1" spc="-320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500" b="1" i="1" spc="-10" dirty="0">
                <a:solidFill>
                  <a:srgbClr val="FFCC00"/>
                </a:solidFill>
                <a:latin typeface="Verdana"/>
                <a:cs typeface="Verdana"/>
              </a:rPr>
              <a:t>moral</a:t>
            </a:r>
            <a:endParaRPr sz="2500">
              <a:latin typeface="Verdana"/>
              <a:cs typeface="Verdana"/>
            </a:endParaRPr>
          </a:p>
          <a:p>
            <a:pPr marL="546100" indent="-533400">
              <a:spcBef>
                <a:spcPts val="505"/>
              </a:spcBef>
              <a:buClr>
                <a:srgbClr val="993366"/>
              </a:buClr>
              <a:buSzPct val="96000"/>
              <a:buAutoNum type="arabicPeriod"/>
              <a:tabLst>
                <a:tab pos="546100" algn="l"/>
              </a:tabLst>
            </a:pPr>
            <a:r>
              <a:rPr sz="2500" b="1" i="1" spc="-165" dirty="0">
                <a:solidFill>
                  <a:srgbClr val="FFCC00"/>
                </a:solidFill>
                <a:latin typeface="Verdana"/>
                <a:cs typeface="Verdana"/>
              </a:rPr>
              <a:t>Tanggungjawab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7620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3627" y="71627"/>
            <a:ext cx="3086100" cy="50444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402535" y="643254"/>
            <a:ext cx="7868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005" indent="-281305">
              <a:spcBef>
                <a:spcPts val="100"/>
              </a:spcBef>
              <a:buClr>
                <a:srgbClr val="FFFF00"/>
              </a:buClr>
              <a:buSzPct val="64583"/>
              <a:buFont typeface="Wingdings"/>
              <a:buChar char=""/>
              <a:tabLst>
                <a:tab pos="294005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Otonomi</a:t>
            </a:r>
            <a:r>
              <a:rPr sz="2400" b="1" spc="2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b="1" spc="2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sikap</a:t>
            </a:r>
            <a:r>
              <a:rPr sz="2400" b="1" spc="2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b="1" spc="229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kemampuan</a:t>
            </a:r>
            <a:r>
              <a:rPr sz="2400" b="1" spc="229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manusia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84780" y="935863"/>
            <a:ext cx="5792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565275" algn="l"/>
                <a:tab pos="3601720" algn="l"/>
                <a:tab pos="5541010" algn="l"/>
              </a:tabLst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	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mengambil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	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keputusan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	</a:t>
            </a:r>
            <a:r>
              <a:rPr sz="2400" b="1" spc="-50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38361" y="933704"/>
            <a:ext cx="1546860" cy="682625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 marR="5080" indent="42545">
              <a:lnSpc>
                <a:spcPct val="79600"/>
              </a:lnSpc>
              <a:spcBef>
                <a:spcPts val="685"/>
              </a:spcBef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bertindak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apa</a:t>
            </a:r>
            <a:r>
              <a:rPr sz="2400" b="1" spc="14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84780" y="1228472"/>
            <a:ext cx="5859780" cy="68389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75"/>
              </a:spcBef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berdasar</a:t>
            </a:r>
            <a:r>
              <a:rPr sz="2400" b="1" spc="114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kesadaran</a:t>
            </a:r>
            <a:r>
              <a:rPr sz="2400" b="1" spc="1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sendiri</a:t>
            </a:r>
            <a:r>
              <a:rPr sz="2400" b="1" spc="114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tentang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dianggap</a:t>
            </a:r>
            <a:r>
              <a:rPr sz="2400" b="1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baik</a:t>
            </a:r>
            <a:r>
              <a:rPr sz="2400"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utk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dilakukan.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705356" y="2063495"/>
            <a:ext cx="8963025" cy="4098290"/>
            <a:chOff x="181355" y="2063495"/>
            <a:chExt cx="8963025" cy="409829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29711" y="2063495"/>
              <a:ext cx="2973324" cy="3962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1355" y="2574035"/>
              <a:ext cx="521208" cy="463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5676" y="2537459"/>
              <a:ext cx="4977384" cy="4998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4627" y="2537459"/>
              <a:ext cx="539496" cy="4998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55691" y="2537459"/>
              <a:ext cx="3119627" cy="4998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5676" y="2903219"/>
              <a:ext cx="1601724" cy="4998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1355" y="3378707"/>
              <a:ext cx="521208" cy="4632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5676" y="3342131"/>
              <a:ext cx="8004048" cy="49987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5676" y="3707891"/>
              <a:ext cx="5349240" cy="4998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1355" y="4183379"/>
              <a:ext cx="521208" cy="46329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5676" y="4146803"/>
              <a:ext cx="7807452" cy="4998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5676" y="4512563"/>
              <a:ext cx="2205228" cy="4998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6364" y="4983479"/>
              <a:ext cx="399288" cy="3550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4296" y="4956047"/>
              <a:ext cx="3889248" cy="38252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19600" y="4956047"/>
              <a:ext cx="451103" cy="38252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56759" y="4956047"/>
              <a:ext cx="413003" cy="38252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55820" y="4956047"/>
              <a:ext cx="449579" cy="38252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91455" y="4956047"/>
              <a:ext cx="460248" cy="38252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37759" y="4956047"/>
              <a:ext cx="451103" cy="38252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41976" y="4956047"/>
              <a:ext cx="3531108" cy="38252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44296" y="5230367"/>
              <a:ext cx="445008" cy="38252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75360" y="5230367"/>
              <a:ext cx="597408" cy="38252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58823" y="5230367"/>
              <a:ext cx="4367784" cy="38252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312664" y="5230367"/>
              <a:ext cx="413003" cy="38252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411723" y="5230367"/>
              <a:ext cx="3732276" cy="38252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44296" y="5504687"/>
              <a:ext cx="417576" cy="38252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47928" y="5504687"/>
              <a:ext cx="449579" cy="38252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83564" y="5504687"/>
              <a:ext cx="1040891" cy="38252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10511" y="5504687"/>
              <a:ext cx="451104" cy="38252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47672" y="5504687"/>
              <a:ext cx="413004" cy="38252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46732" y="5504687"/>
              <a:ext cx="449580" cy="38252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82367" y="5504687"/>
              <a:ext cx="460248" cy="38252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28672" y="5504687"/>
              <a:ext cx="451104" cy="38252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531363" y="5504687"/>
              <a:ext cx="3800855" cy="38252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085332" y="5504687"/>
              <a:ext cx="451104" cy="38252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22491" y="5504687"/>
              <a:ext cx="451104" cy="38252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59652" y="5504687"/>
              <a:ext cx="413003" cy="38252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58711" y="5504687"/>
              <a:ext cx="449580" cy="38252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94347" y="5504687"/>
              <a:ext cx="460248" cy="38252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40651" y="5504687"/>
              <a:ext cx="451103" cy="38252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943344" y="5504687"/>
              <a:ext cx="1427988" cy="38252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44296" y="5779007"/>
              <a:ext cx="1595628" cy="38252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25979" y="5779007"/>
              <a:ext cx="449580" cy="38252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61616" y="5779007"/>
              <a:ext cx="413004" cy="38252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60676" y="5779007"/>
              <a:ext cx="449580" cy="38252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496311" y="5779007"/>
              <a:ext cx="451104" cy="38252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33472" y="5779007"/>
              <a:ext cx="451104" cy="38252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37688" y="5779007"/>
              <a:ext cx="1371600" cy="38252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895344" y="5779007"/>
              <a:ext cx="413003" cy="38252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994403" y="5779007"/>
              <a:ext cx="1171955" cy="38252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852415" y="5779007"/>
              <a:ext cx="417575" cy="382524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1869135" y="2622042"/>
            <a:ext cx="8573770" cy="3522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949960" indent="-288290">
              <a:spcBef>
                <a:spcPts val="100"/>
              </a:spcBef>
              <a:buClr>
                <a:srgbClr val="FFFF00"/>
              </a:buClr>
              <a:buFont typeface="Wingdings"/>
              <a:buChar char=""/>
              <a:tabLst>
                <a:tab pos="300355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Jujur</a:t>
            </a:r>
            <a:r>
              <a:rPr sz="24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memenuhi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syarat-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syarat</a:t>
            </a:r>
            <a:r>
              <a:rPr sz="2400" b="1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perjanjian kontrak</a:t>
            </a:r>
            <a:endParaRPr sz="2400">
              <a:latin typeface="Tahoma"/>
              <a:cs typeface="Tahoma"/>
            </a:endParaRPr>
          </a:p>
          <a:p>
            <a:pPr marL="300355" marR="781685" indent="-288290">
              <a:spcBef>
                <a:spcPts val="600"/>
              </a:spcBef>
              <a:buClr>
                <a:srgbClr val="FFFF00"/>
              </a:buClr>
              <a:buFont typeface="Wingdings"/>
              <a:buChar char=""/>
              <a:tabLst>
                <a:tab pos="300355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Jujur</a:t>
            </a:r>
            <a:r>
              <a:rPr sz="2400" b="1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b="1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penawaran</a:t>
            </a:r>
            <a:r>
              <a:rPr sz="2400" b="1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barang</a:t>
            </a:r>
            <a:r>
              <a:rPr sz="2400"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jasa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dengan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mutu</a:t>
            </a:r>
            <a:r>
              <a:rPr sz="2400" b="1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b="1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harga</a:t>
            </a:r>
            <a:r>
              <a:rPr sz="2400" b="1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sebanding</a:t>
            </a:r>
            <a:endParaRPr sz="2400">
              <a:latin typeface="Tahoma"/>
              <a:cs typeface="Tahoma"/>
            </a:endParaRPr>
          </a:p>
          <a:p>
            <a:pPr marL="299720" indent="-287020">
              <a:spcBef>
                <a:spcPts val="600"/>
              </a:spcBef>
              <a:buClr>
                <a:srgbClr val="FFFF00"/>
              </a:buClr>
              <a:buFont typeface="Wingdings"/>
              <a:buChar char=""/>
              <a:tabLst>
                <a:tab pos="299720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Jujur</a:t>
            </a:r>
            <a:r>
              <a:rPr sz="2400" b="1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b="1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hubungan</a:t>
            </a:r>
            <a:r>
              <a:rPr sz="2400"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kerja</a:t>
            </a:r>
            <a:r>
              <a:rPr sz="2400" b="1" spc="-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intern</a:t>
            </a:r>
            <a:r>
              <a:rPr sz="2400" b="1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b="1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endParaRPr sz="2400">
              <a:latin typeface="Tahoma"/>
              <a:cs typeface="Tahoma"/>
            </a:endParaRPr>
          </a:p>
          <a:p>
            <a:pPr marL="300355">
              <a:spcBef>
                <a:spcPts val="5"/>
              </a:spcBef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perusahaan</a:t>
            </a:r>
            <a:endParaRPr sz="2400">
              <a:latin typeface="Tahoma"/>
              <a:cs typeface="Tahoma"/>
            </a:endParaRPr>
          </a:p>
          <a:p>
            <a:pPr marL="643890" marR="5080" lvl="1" indent="-229235">
              <a:spcBef>
                <a:spcPts val="405"/>
              </a:spcBef>
              <a:buClr>
                <a:srgbClr val="FFFF00"/>
              </a:buClr>
              <a:buFont typeface="Wingdings"/>
              <a:buChar char=""/>
              <a:tabLst>
                <a:tab pos="645160" algn="l"/>
              </a:tabLst>
            </a:pP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ini</a:t>
            </a:r>
            <a:r>
              <a:rPr b="1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paling</a:t>
            </a:r>
            <a:r>
              <a:rPr b="1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problematik</a:t>
            </a:r>
            <a:r>
              <a:rPr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karena</a:t>
            </a:r>
            <a:r>
              <a:rPr b="1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masih</a:t>
            </a:r>
            <a:r>
              <a:rPr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banyak</a:t>
            </a:r>
            <a:r>
              <a:rPr b="1" spc="-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pelaku</a:t>
            </a:r>
            <a:r>
              <a:rPr b="1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spc="-10" dirty="0">
                <a:solidFill>
                  <a:srgbClr val="FFCC00"/>
                </a:solidFill>
                <a:latin typeface="Tahoma"/>
                <a:cs typeface="Tahoma"/>
              </a:rPr>
              <a:t>bisnis 	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spc="-10" dirty="0">
                <a:solidFill>
                  <a:srgbClr val="FFCC00"/>
                </a:solidFill>
                <a:latin typeface="Tahoma"/>
                <a:cs typeface="Tahoma"/>
              </a:rPr>
              <a:t>mendasarkan</a:t>
            </a:r>
            <a:r>
              <a:rPr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bisnisnya</a:t>
            </a:r>
            <a:r>
              <a:rPr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pada</a:t>
            </a:r>
            <a:r>
              <a:rPr b="1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spc="-10" dirty="0">
                <a:solidFill>
                  <a:srgbClr val="FFCC00"/>
                </a:solidFill>
                <a:latin typeface="Tahoma"/>
                <a:cs typeface="Tahoma"/>
              </a:rPr>
              <a:t>tipu-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menipu</a:t>
            </a:r>
            <a:r>
              <a:rPr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b="1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tindakan</a:t>
            </a:r>
            <a:r>
              <a:rPr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spc="-10" dirty="0">
                <a:solidFill>
                  <a:srgbClr val="FFCC00"/>
                </a:solidFill>
                <a:latin typeface="Tahoma"/>
                <a:cs typeface="Tahoma"/>
              </a:rPr>
              <a:t>curang 	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(entah</a:t>
            </a:r>
            <a:r>
              <a:rPr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karena</a:t>
            </a:r>
            <a:r>
              <a:rPr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situasi</a:t>
            </a:r>
            <a:r>
              <a:rPr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eksternal</a:t>
            </a:r>
            <a:r>
              <a:rPr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tertentu</a:t>
            </a:r>
            <a:r>
              <a:rPr b="1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b="1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karena</a:t>
            </a:r>
            <a:r>
              <a:rPr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spc="-10" dirty="0">
                <a:solidFill>
                  <a:srgbClr val="FFCC00"/>
                </a:solidFill>
                <a:latin typeface="Tahoma"/>
                <a:cs typeface="Tahoma"/>
              </a:rPr>
              <a:t>dasarnya 	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memang</a:t>
            </a:r>
            <a:r>
              <a:rPr b="1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mereka</a:t>
            </a:r>
            <a:r>
              <a:rPr b="1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FFCC00"/>
                </a:solidFill>
                <a:latin typeface="Tahoma"/>
                <a:cs typeface="Tahoma"/>
              </a:rPr>
              <a:t>suka</a:t>
            </a:r>
            <a:r>
              <a:rPr b="1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b="1" spc="-10" dirty="0">
                <a:solidFill>
                  <a:srgbClr val="FFCC00"/>
                </a:solidFill>
                <a:latin typeface="Tahoma"/>
                <a:cs typeface="Tahoma"/>
              </a:rPr>
              <a:t>tipu-menipu)</a:t>
            </a:r>
            <a:endParaRPr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1647" y="1299972"/>
              <a:ext cx="595884" cy="5212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5780" y="1318260"/>
              <a:ext cx="1895856" cy="4998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3600" y="1318260"/>
              <a:ext cx="1097280" cy="4998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42844" y="1318260"/>
              <a:ext cx="1001268" cy="4998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6076" y="1318260"/>
              <a:ext cx="1298448" cy="499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66488" y="1318260"/>
              <a:ext cx="2412491" cy="4998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90943" y="1318260"/>
              <a:ext cx="1316736" cy="4998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19643" y="1318260"/>
              <a:ext cx="1324355" cy="4998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5780" y="1684020"/>
              <a:ext cx="600456" cy="4998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7804" y="1684020"/>
              <a:ext cx="784859" cy="4998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94232" y="1684020"/>
              <a:ext cx="600456" cy="4998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86255" y="1684020"/>
              <a:ext cx="591312" cy="4998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69136" y="1684020"/>
              <a:ext cx="603504" cy="4998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56232" y="1684020"/>
              <a:ext cx="1421892" cy="4998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61716" y="1684020"/>
              <a:ext cx="583692" cy="4998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36976" y="1684020"/>
              <a:ext cx="786384" cy="4998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14928" y="1684020"/>
              <a:ext cx="600455" cy="4998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98976" y="1684020"/>
              <a:ext cx="966215" cy="4998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47259" y="1684020"/>
              <a:ext cx="646176" cy="4998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177028" y="1684020"/>
              <a:ext cx="1373124" cy="4998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33744" y="1684020"/>
              <a:ext cx="600455" cy="4998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25768" y="1684020"/>
              <a:ext cx="784859" cy="4998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02195" y="1684020"/>
              <a:ext cx="600455" cy="4998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94219" y="1684020"/>
              <a:ext cx="591312" cy="49987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277100" y="1684020"/>
              <a:ext cx="601979" cy="4998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61147" y="1684020"/>
              <a:ext cx="1482852" cy="4998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25780" y="2049779"/>
              <a:ext cx="1629156" cy="4998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834895" y="2049779"/>
              <a:ext cx="1598676" cy="49987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16579" y="2049779"/>
              <a:ext cx="646176" cy="4998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44240" y="2049779"/>
              <a:ext cx="600456" cy="4998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36264" y="2049779"/>
              <a:ext cx="591312" cy="4998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19144" y="2049779"/>
              <a:ext cx="600455" cy="49987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11167" y="2049779"/>
              <a:ext cx="591312" cy="4998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194047" y="2049779"/>
              <a:ext cx="534924" cy="49987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408932" y="2049779"/>
              <a:ext cx="3976116" cy="4998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76616" y="2049779"/>
              <a:ext cx="603503" cy="49987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447" y="3052572"/>
              <a:ext cx="595884" cy="52120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9580" y="3070860"/>
              <a:ext cx="1895856" cy="4998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61032" y="3070860"/>
              <a:ext cx="1097280" cy="49987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73907" y="3070860"/>
              <a:ext cx="1001268" cy="49987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90771" y="3070860"/>
              <a:ext cx="1298448" cy="49987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03291" y="3070860"/>
              <a:ext cx="600456" cy="49987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95315" y="3070860"/>
              <a:ext cx="591312" cy="49987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378196" y="3070860"/>
              <a:ext cx="499872" cy="49987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69635" y="3070860"/>
              <a:ext cx="591312" cy="49987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652515" y="3070860"/>
              <a:ext cx="699515" cy="49987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167628" y="3070860"/>
              <a:ext cx="1743455" cy="49987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726680" y="3070860"/>
              <a:ext cx="1389887" cy="49987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9580" y="3436620"/>
              <a:ext cx="600456" cy="49987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1604" y="3436620"/>
              <a:ext cx="591312" cy="49987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24483" y="3436620"/>
              <a:ext cx="499872" cy="49987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15924" y="3436620"/>
              <a:ext cx="591312" cy="49987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98803" y="3436620"/>
              <a:ext cx="699516" cy="49987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485900" y="3436620"/>
              <a:ext cx="1243584" cy="49987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418588" y="3436620"/>
              <a:ext cx="1839467" cy="49987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947159" y="3436620"/>
              <a:ext cx="1095756" cy="49987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732020" y="3436620"/>
              <a:ext cx="1603248" cy="49987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024371" y="3436620"/>
              <a:ext cx="2202179" cy="49987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915656" y="3436620"/>
              <a:ext cx="1200911" cy="49987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49580" y="3802379"/>
              <a:ext cx="2414016" cy="49987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42032" y="3802379"/>
              <a:ext cx="1373123" cy="49987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96640" y="3802379"/>
              <a:ext cx="600456" cy="49987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88664" y="3802379"/>
              <a:ext cx="784860" cy="49987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65091" y="3802379"/>
              <a:ext cx="600456" cy="499872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57115" y="3802379"/>
              <a:ext cx="591312" cy="49987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39996" y="3802379"/>
              <a:ext cx="603503" cy="49987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823459" y="3802379"/>
              <a:ext cx="970788" cy="49987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474208" y="3802379"/>
              <a:ext cx="1517904" cy="49987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583680" y="3802379"/>
              <a:ext cx="539496" cy="499872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714743" y="3802379"/>
              <a:ext cx="1517903" cy="49987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824216" y="3802379"/>
              <a:ext cx="504444" cy="49987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8848" y="4576571"/>
              <a:ext cx="595883" cy="52120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2980" y="4594859"/>
              <a:ext cx="1895856" cy="49987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665476" y="4594859"/>
              <a:ext cx="1095755" cy="49987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47871" y="4594859"/>
              <a:ext cx="534924" cy="49987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674364" y="4594859"/>
              <a:ext cx="499872" cy="49987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65803" y="4594859"/>
              <a:ext cx="600455" cy="499871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57828" y="4594859"/>
              <a:ext cx="591312" cy="49987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140708" y="4594859"/>
              <a:ext cx="592836" cy="49987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520184" y="4594859"/>
              <a:ext cx="1255776" cy="499871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562600" y="4594859"/>
              <a:ext cx="964692" cy="499871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313932" y="4594859"/>
              <a:ext cx="1252728" cy="49987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353300" y="4594859"/>
              <a:ext cx="583692" cy="499871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528559" y="4594859"/>
              <a:ext cx="978407" cy="499871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82980" y="4960620"/>
              <a:ext cx="1865376" cy="499872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528316" y="4960620"/>
              <a:ext cx="970787" cy="499872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179064" y="4960620"/>
              <a:ext cx="978408" cy="499872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837432" y="4960620"/>
              <a:ext cx="2878836" cy="499872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307835" y="4960620"/>
              <a:ext cx="504443" cy="499872"/>
            </a:xfrm>
            <a:prstGeom prst="rect">
              <a:avLst/>
            </a:prstGeom>
          </p:spPr>
        </p:pic>
      </p:grpSp>
      <p:pic>
        <p:nvPicPr>
          <p:cNvPr id="96" name="object 96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3957827" y="452627"/>
            <a:ext cx="3514344" cy="580644"/>
          </a:xfrm>
          <a:prstGeom prst="rect">
            <a:avLst/>
          </a:prstGeom>
        </p:spPr>
      </p:pic>
      <p:sp>
        <p:nvSpPr>
          <p:cNvPr id="95" name="object 95"/>
          <p:cNvSpPr txBox="1"/>
          <p:nvPr/>
        </p:nvSpPr>
        <p:spPr>
          <a:xfrm>
            <a:off x="1869136" y="1402207"/>
            <a:ext cx="8653145" cy="401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840" marR="5080" indent="-281940" algn="just">
              <a:spcBef>
                <a:spcPts val="100"/>
              </a:spcBef>
              <a:buClr>
                <a:srgbClr val="FFFF00"/>
              </a:buClr>
              <a:buSzPct val="114583"/>
              <a:buFont typeface="Wingdings"/>
              <a:buChar char=""/>
              <a:tabLst>
                <a:tab pos="370840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Menuntut</a:t>
            </a:r>
            <a:r>
              <a:rPr sz="2400" b="1" spc="1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agar</a:t>
            </a:r>
            <a:r>
              <a:rPr sz="2400" b="1" spc="1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tiap</a:t>
            </a:r>
            <a:r>
              <a:rPr sz="2400" b="1" spc="1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b="1" spc="1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diperlakukan</a:t>
            </a:r>
            <a:r>
              <a:rPr sz="2400" b="1" spc="2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sama,</a:t>
            </a:r>
            <a:r>
              <a:rPr sz="2400" b="1" spc="1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sesuai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b="1" spc="4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aturan</a:t>
            </a:r>
            <a:r>
              <a:rPr sz="2400" b="1" spc="4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b="1" spc="3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adil</a:t>
            </a:r>
            <a:r>
              <a:rPr sz="2400" b="1" spc="3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b="1" spc="4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sesuai</a:t>
            </a:r>
            <a:r>
              <a:rPr sz="2400" b="1" spc="5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b="1" spc="4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kriteria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rasional</a:t>
            </a:r>
            <a:r>
              <a:rPr sz="2400"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objektif</a:t>
            </a:r>
            <a:r>
              <a:rPr sz="2400"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dipertanggungjawabkan</a:t>
            </a:r>
            <a:endParaRPr sz="2400">
              <a:latin typeface="Tahoma"/>
              <a:cs typeface="Tahoma"/>
            </a:endParaRPr>
          </a:p>
          <a:p>
            <a:pPr>
              <a:spcBef>
                <a:spcPts val="2205"/>
              </a:spcBef>
            </a:pPr>
            <a:endParaRPr sz="2400">
              <a:latin typeface="Tahoma"/>
              <a:cs typeface="Tahoma"/>
            </a:endParaRPr>
          </a:p>
          <a:p>
            <a:pPr marL="294640" marR="81280" indent="-281940" algn="just">
              <a:buClr>
                <a:srgbClr val="FFFF00"/>
              </a:buClr>
              <a:buSzPct val="114583"/>
              <a:buFont typeface="Wingdings"/>
              <a:buChar char=""/>
              <a:tabLst>
                <a:tab pos="294640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Menuntut</a:t>
            </a:r>
            <a:r>
              <a:rPr sz="2400" b="1" spc="15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agar</a:t>
            </a:r>
            <a:r>
              <a:rPr sz="2400" b="1" spc="15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tiap</a:t>
            </a:r>
            <a:r>
              <a:rPr sz="2400" b="1" spc="16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b="1" spc="14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b="1" spc="15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kegiatan</a:t>
            </a:r>
            <a:r>
              <a:rPr sz="2400" b="1" spc="15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bisnis,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relasi</a:t>
            </a:r>
            <a:r>
              <a:rPr sz="2400" b="1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eksternal</a:t>
            </a:r>
            <a:r>
              <a:rPr sz="2400" b="1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b="1" spc="-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internal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perusahaan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 perlu diperlakukan</a:t>
            </a:r>
            <a:r>
              <a:rPr sz="2400" b="1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sesuai</a:t>
            </a:r>
            <a:r>
              <a:rPr sz="2400" b="1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hak</a:t>
            </a:r>
            <a:r>
              <a:rPr sz="2400"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FFCC00"/>
                </a:solidFill>
                <a:latin typeface="Tahoma"/>
                <a:cs typeface="Tahoma"/>
              </a:rPr>
              <a:t>masing-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masing.</a:t>
            </a:r>
            <a:endParaRPr sz="2400">
              <a:latin typeface="Tahoma"/>
              <a:cs typeface="Tahoma"/>
            </a:endParaRPr>
          </a:p>
          <a:p>
            <a:pPr>
              <a:spcBef>
                <a:spcPts val="405"/>
              </a:spcBef>
              <a:buClr>
                <a:srgbClr val="FFFF00"/>
              </a:buClr>
              <a:buFont typeface="Wingdings"/>
              <a:buChar char=""/>
            </a:pPr>
            <a:endParaRPr sz="2400">
              <a:latin typeface="Tahoma"/>
              <a:cs typeface="Tahoma"/>
            </a:endParaRPr>
          </a:p>
          <a:p>
            <a:pPr marL="828040" marR="699770" lvl="1" indent="-281940">
              <a:buClr>
                <a:srgbClr val="FFFF00"/>
              </a:buClr>
              <a:buSzPct val="114583"/>
              <a:buFont typeface="Wingdings"/>
              <a:buChar char=""/>
              <a:tabLst>
                <a:tab pos="828040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Menuntut</a:t>
            </a:r>
            <a:r>
              <a:rPr sz="2400" b="1" spc="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agar</a:t>
            </a:r>
            <a:r>
              <a:rPr sz="2400" b="1" spc="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b="1" spc="3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boleh</a:t>
            </a:r>
            <a:r>
              <a:rPr sz="2400" b="1" spc="3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ada</a:t>
            </a:r>
            <a:r>
              <a:rPr sz="2400" b="1" spc="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pihak</a:t>
            </a:r>
            <a:r>
              <a:rPr sz="2400" b="1" spc="5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yang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dirugikan</a:t>
            </a:r>
            <a:r>
              <a:rPr sz="2400" b="1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hak</a:t>
            </a:r>
            <a:r>
              <a:rPr sz="2400"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kepentingannya.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763" y="1629155"/>
              <a:ext cx="595884" cy="5212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3419" y="1647444"/>
              <a:ext cx="1895856" cy="4998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84120" y="1647444"/>
              <a:ext cx="1097280" cy="4998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76244" y="1647444"/>
              <a:ext cx="1292352" cy="4998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63440" y="1647444"/>
              <a:ext cx="2930652" cy="499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88935" y="1647444"/>
              <a:ext cx="1414272" cy="4998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3419" y="2013204"/>
              <a:ext cx="1254252" cy="4998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39239" y="2013204"/>
              <a:ext cx="504444" cy="4998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763" y="2872739"/>
              <a:ext cx="595884" cy="5212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3419" y="2891027"/>
              <a:ext cx="2906268" cy="4998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79647" y="2891027"/>
              <a:ext cx="1556003" cy="4998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15611" y="2891027"/>
              <a:ext cx="646176" cy="4998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31664" y="2891027"/>
              <a:ext cx="1414272" cy="4998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27420" y="2891027"/>
              <a:ext cx="1292352" cy="4998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11340" y="2891027"/>
              <a:ext cx="504444" cy="4998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8200" y="3332988"/>
              <a:ext cx="993648" cy="42062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20595" y="3332988"/>
              <a:ext cx="979932" cy="42062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89276" y="3332988"/>
              <a:ext cx="1257300" cy="42062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33800" y="3332988"/>
              <a:ext cx="542544" cy="42062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165091" y="3332988"/>
              <a:ext cx="926591" cy="42062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80432" y="3332988"/>
              <a:ext cx="827532" cy="42062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96711" y="3332988"/>
              <a:ext cx="979932" cy="42062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563868" y="3332988"/>
              <a:ext cx="1338072" cy="4206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89164" y="3332988"/>
              <a:ext cx="1080516" cy="42062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91767" y="3637788"/>
              <a:ext cx="1687068" cy="42062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602992" y="3637788"/>
              <a:ext cx="1293876" cy="42062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625596" y="3637788"/>
              <a:ext cx="1220724" cy="42062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75047" y="3637788"/>
              <a:ext cx="1103376" cy="42062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407152" y="3637788"/>
              <a:ext cx="2446020" cy="42062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763" y="4347971"/>
              <a:ext cx="595884" cy="5212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3419" y="4366259"/>
              <a:ext cx="1895856" cy="49987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284476" y="4366259"/>
              <a:ext cx="1095755" cy="49987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075432" y="4366259"/>
              <a:ext cx="2107692" cy="49987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878323" y="4366259"/>
              <a:ext cx="1388364" cy="49987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961888" y="4366259"/>
              <a:ext cx="1153667" cy="49987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810756" y="4366259"/>
              <a:ext cx="2092452" cy="49987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93419" y="4732020"/>
              <a:ext cx="2136648" cy="49987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508504" y="4732020"/>
              <a:ext cx="1264920" cy="49987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454908" y="4732020"/>
              <a:ext cx="966215" cy="49987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012691" y="4732020"/>
              <a:ext cx="539496" cy="49987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143755" y="4732020"/>
              <a:ext cx="966215" cy="49987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792979" y="4732020"/>
              <a:ext cx="1639824" cy="49987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024371" y="4732020"/>
              <a:ext cx="504444" cy="4998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38200" y="5173979"/>
              <a:ext cx="1543812" cy="42062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241804" y="5173979"/>
              <a:ext cx="979932" cy="42062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081527" y="5173979"/>
              <a:ext cx="1255776" cy="42062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197096" y="5173979"/>
              <a:ext cx="819912" cy="42062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875276" y="5173979"/>
              <a:ext cx="1664207" cy="42062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399276" y="5173979"/>
              <a:ext cx="979931" cy="42062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39000" y="5173979"/>
              <a:ext cx="899159" cy="42062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793735" y="5173979"/>
              <a:ext cx="1075944" cy="42062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91767" y="5478779"/>
              <a:ext cx="1242059" cy="42062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301239" y="5478779"/>
              <a:ext cx="818388" cy="42062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985516" y="5478779"/>
              <a:ext cx="871728" cy="42062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724655" y="5478779"/>
              <a:ext cx="964691" cy="42062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556759" y="5478779"/>
              <a:ext cx="1891284" cy="42062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315455" y="5478779"/>
              <a:ext cx="2554224" cy="42062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191767" y="5783579"/>
              <a:ext cx="504444" cy="42062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351788" y="5783579"/>
              <a:ext cx="496824" cy="42062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504188" y="5783579"/>
              <a:ext cx="420624" cy="42062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580388" y="5783579"/>
              <a:ext cx="496824" cy="42062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732788" y="5783579"/>
              <a:ext cx="586739" cy="42062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049779" y="5783579"/>
              <a:ext cx="1242059" cy="42062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015995" y="5783579"/>
              <a:ext cx="1082040" cy="42062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26764" y="5783579"/>
              <a:ext cx="542543" cy="42062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099559" y="5783579"/>
              <a:ext cx="1354836" cy="42062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181600" y="5783579"/>
              <a:ext cx="490727" cy="42062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327903" y="5783579"/>
              <a:ext cx="659891" cy="42062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643371" y="5783579"/>
              <a:ext cx="504444" cy="42062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876544" y="5783579"/>
              <a:ext cx="1004316" cy="42062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536435" y="5783579"/>
              <a:ext cx="423672" cy="420623"/>
            </a:xfrm>
            <a:prstGeom prst="rect">
              <a:avLst/>
            </a:prstGeom>
          </p:spPr>
        </p:pic>
      </p:grpSp>
      <p:pic>
        <p:nvPicPr>
          <p:cNvPr id="83" name="object 83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2586227" y="490727"/>
            <a:ext cx="7362444" cy="580644"/>
          </a:xfrm>
          <a:prstGeom prst="rect">
            <a:avLst/>
          </a:prstGeom>
        </p:spPr>
      </p:pic>
      <p:sp>
        <p:nvSpPr>
          <p:cNvPr id="81" name="object 81"/>
          <p:cNvSpPr txBox="1"/>
          <p:nvPr/>
        </p:nvSpPr>
        <p:spPr>
          <a:xfrm>
            <a:off x="2112060" y="1731009"/>
            <a:ext cx="179641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640" marR="5080" indent="-281940">
              <a:spcBef>
                <a:spcPts val="100"/>
              </a:spcBef>
              <a:buClr>
                <a:srgbClr val="FFFF00"/>
              </a:buClr>
              <a:buSzPct val="114583"/>
              <a:buFont typeface="Wingdings"/>
              <a:buChar char=""/>
              <a:tabLst>
                <a:tab pos="294640" algn="l"/>
              </a:tabLst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Menuntut pihak.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185285" y="1731009"/>
            <a:ext cx="716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agar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177790" y="1731009"/>
            <a:ext cx="906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365240" y="1731009"/>
            <a:ext cx="2545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menguntungkan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191626" y="1731009"/>
            <a:ext cx="1031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semua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112060" y="2900144"/>
            <a:ext cx="8121650" cy="329628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294005" indent="-281305">
              <a:spcBef>
                <a:spcPts val="690"/>
              </a:spcBef>
              <a:buClr>
                <a:srgbClr val="FFFF00"/>
              </a:buClr>
              <a:buSzPct val="114583"/>
              <a:buFont typeface="Wingdings"/>
              <a:buChar char=""/>
              <a:tabLst>
                <a:tab pos="294005" algn="l"/>
              </a:tabLst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Mengakomodasi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hakikat</a:t>
            </a:r>
            <a:r>
              <a:rPr sz="2400" b="1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b="1" spc="-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tujuan</a:t>
            </a:r>
            <a:r>
              <a:rPr sz="24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bisnis.</a:t>
            </a:r>
            <a:endParaRPr sz="2400">
              <a:latin typeface="Tahoma"/>
              <a:cs typeface="Tahoma"/>
            </a:endParaRPr>
          </a:p>
          <a:p>
            <a:pPr marL="762000" marR="5715" indent="-353695" algn="just">
              <a:spcBef>
                <a:spcPts val="495"/>
              </a:spcBef>
            </a:pP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Anda</a:t>
            </a:r>
            <a:r>
              <a:rPr sz="2000" b="1" spc="32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ingin</a:t>
            </a:r>
            <a:r>
              <a:rPr sz="2000" b="1" spc="3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untung</a:t>
            </a:r>
            <a:r>
              <a:rPr sz="2000" b="1" spc="32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000" b="1" spc="3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saya</a:t>
            </a:r>
            <a:r>
              <a:rPr sz="2000" b="1" spc="3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pun</a:t>
            </a:r>
            <a:r>
              <a:rPr sz="2000" b="1" spc="32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ingin</a:t>
            </a:r>
            <a:r>
              <a:rPr sz="2000" b="1" spc="31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untung,</a:t>
            </a:r>
            <a:r>
              <a:rPr sz="2000" b="1" spc="31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spc="-10" dirty="0">
                <a:solidFill>
                  <a:srgbClr val="FFCC00"/>
                </a:solidFill>
                <a:latin typeface="Tahoma"/>
                <a:cs typeface="Tahoma"/>
              </a:rPr>
              <a:t>bisnis dijalankan</a:t>
            </a:r>
            <a:r>
              <a:rPr sz="2000" b="1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000" b="1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000"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saling</a:t>
            </a:r>
            <a:r>
              <a:rPr sz="2000" b="1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Tahoma"/>
                <a:cs typeface="Tahoma"/>
              </a:rPr>
              <a:t>menguntungkan</a:t>
            </a:r>
            <a:endParaRPr sz="2000">
              <a:latin typeface="Tahoma"/>
              <a:cs typeface="Tahoma"/>
            </a:endParaRPr>
          </a:p>
          <a:p>
            <a:pPr>
              <a:spcBef>
                <a:spcPts val="825"/>
              </a:spcBef>
            </a:pPr>
            <a:endParaRPr sz="2000">
              <a:latin typeface="Tahoma"/>
              <a:cs typeface="Tahoma"/>
            </a:endParaRPr>
          </a:p>
          <a:p>
            <a:pPr marL="294640" marR="34290" indent="-281940">
              <a:lnSpc>
                <a:spcPct val="104400"/>
              </a:lnSpc>
              <a:spcBef>
                <a:spcPts val="5"/>
              </a:spcBef>
              <a:buClr>
                <a:srgbClr val="FFFF00"/>
              </a:buClr>
              <a:buSzPct val="114583"/>
              <a:buFont typeface="Wingdings"/>
              <a:buChar char=""/>
              <a:tabLst>
                <a:tab pos="294640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Menuntut</a:t>
            </a:r>
            <a:r>
              <a:rPr sz="2400" b="1" spc="-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agar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persaingan</a:t>
            </a:r>
            <a:r>
              <a:rPr sz="2400" b="1" spc="-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bisnis, yang</a:t>
            </a:r>
            <a:r>
              <a:rPr sz="2400" b="1" spc="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kompetitif, melahirkan</a:t>
            </a:r>
            <a:r>
              <a:rPr sz="2400" b="1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b="1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b="1" i="1" spc="-235" dirty="0">
                <a:solidFill>
                  <a:srgbClr val="FFCC00"/>
                </a:solidFill>
                <a:latin typeface="Verdana"/>
                <a:cs typeface="Verdana"/>
              </a:rPr>
              <a:t>win-</a:t>
            </a:r>
            <a:r>
              <a:rPr sz="2500" b="1" i="1" spc="-170" dirty="0">
                <a:solidFill>
                  <a:srgbClr val="FFCC00"/>
                </a:solidFill>
                <a:latin typeface="Verdana"/>
                <a:cs typeface="Verdana"/>
              </a:rPr>
              <a:t>win</a:t>
            </a:r>
            <a:r>
              <a:rPr sz="2500" b="1" i="1" spc="-380" dirty="0">
                <a:solidFill>
                  <a:srgbClr val="FFCC00"/>
                </a:solidFill>
                <a:latin typeface="Verdana"/>
                <a:cs typeface="Verdana"/>
              </a:rPr>
              <a:t> </a:t>
            </a:r>
            <a:r>
              <a:rPr sz="2500" b="1" i="1" spc="-55" dirty="0">
                <a:solidFill>
                  <a:srgbClr val="FFCC00"/>
                </a:solidFill>
                <a:latin typeface="Verdana"/>
                <a:cs typeface="Verdana"/>
              </a:rPr>
              <a:t>solution.</a:t>
            </a:r>
            <a:endParaRPr sz="2500">
              <a:latin typeface="Verdana"/>
              <a:cs typeface="Verdana"/>
            </a:endParaRPr>
          </a:p>
          <a:p>
            <a:pPr marL="762000" marR="5080" indent="-353695" algn="just">
              <a:spcBef>
                <a:spcPts val="400"/>
              </a:spcBef>
            </a:pP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Produsen</a:t>
            </a:r>
            <a:r>
              <a:rPr sz="2000" b="1" spc="20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ingin</a:t>
            </a:r>
            <a:r>
              <a:rPr sz="2000" b="1" spc="20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untung</a:t>
            </a:r>
            <a:r>
              <a:rPr sz="2000" b="1" spc="20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000" b="1" spc="20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konsumen</a:t>
            </a:r>
            <a:r>
              <a:rPr sz="2000" b="1" spc="204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ingin</a:t>
            </a:r>
            <a:r>
              <a:rPr sz="2000" b="1" spc="20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spc="-10" dirty="0">
                <a:solidFill>
                  <a:srgbClr val="FFCC00"/>
                </a:solidFill>
                <a:latin typeface="Tahoma"/>
                <a:cs typeface="Tahoma"/>
              </a:rPr>
              <a:t>mendapat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barang</a:t>
            </a:r>
            <a:r>
              <a:rPr sz="2000" b="1" spc="24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000" b="1" spc="24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jasa</a:t>
            </a:r>
            <a:r>
              <a:rPr sz="2000" b="1" spc="24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000" b="1" spc="24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memuaskan</a:t>
            </a:r>
            <a:r>
              <a:rPr sz="2000" b="1" spc="24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000" b="1" spc="-10" dirty="0">
                <a:solidFill>
                  <a:srgbClr val="FFCC00"/>
                </a:solidFill>
                <a:latin typeface="Tahoma"/>
                <a:cs typeface="Tahoma"/>
              </a:rPr>
              <a:t>(menguntungkan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000" b="1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bentuk</a:t>
            </a:r>
            <a:r>
              <a:rPr sz="20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harga</a:t>
            </a:r>
            <a:r>
              <a:rPr sz="20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000" b="1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kualitas</a:t>
            </a:r>
            <a:r>
              <a:rPr sz="2000" b="1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000" b="1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Tahoma"/>
                <a:cs typeface="Tahoma"/>
              </a:rPr>
              <a:t>baik).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48227" y="609601"/>
            <a:ext cx="5789676" cy="51053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288236" y="1859661"/>
            <a:ext cx="752157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Clr>
                <a:srgbClr val="CCFF33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ini</a:t>
            </a:r>
            <a:r>
              <a:rPr sz="2400" spc="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terutama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dihayati</a:t>
            </a:r>
            <a:r>
              <a:rPr sz="2400" spc="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tuntutan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internal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diri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pelaku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perusahaan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agar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perlu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menjalankan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tetap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menjaga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nama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baik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pimpinan,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orang-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orangnya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maupun perusahaan.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072" y="726948"/>
              <a:ext cx="665988" cy="4815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0327" y="708659"/>
              <a:ext cx="2880360" cy="499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00855" y="708659"/>
              <a:ext cx="2673096" cy="499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95644" y="708659"/>
              <a:ext cx="598931" cy="4998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6144" y="708659"/>
              <a:ext cx="591311" cy="4998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69023" y="708659"/>
              <a:ext cx="874776" cy="4998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5368" y="708659"/>
              <a:ext cx="591312" cy="4998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48371" y="708659"/>
              <a:ext cx="1263396" cy="499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0327" y="1074419"/>
              <a:ext cx="1758696" cy="4998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38983" y="1074419"/>
              <a:ext cx="1908047" cy="4998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28515" y="1074419"/>
              <a:ext cx="600456" cy="4998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20540" y="1074419"/>
              <a:ext cx="784860" cy="4998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96967" y="1074419"/>
              <a:ext cx="600456" cy="4998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88991" y="1074419"/>
              <a:ext cx="591312" cy="4998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71871" y="1074419"/>
              <a:ext cx="603503" cy="4998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55335" y="1074419"/>
              <a:ext cx="1255775" cy="4998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89547" y="1074419"/>
              <a:ext cx="646176" cy="4998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17207" y="1074419"/>
              <a:ext cx="1107948" cy="4998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16723" y="1074419"/>
              <a:ext cx="504444" cy="4998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19200" y="1568196"/>
              <a:ext cx="495300" cy="4450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53539" y="1513332"/>
              <a:ext cx="6224016" cy="4998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92795" y="1513332"/>
              <a:ext cx="918972" cy="4998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53539" y="1879092"/>
              <a:ext cx="1658112" cy="4998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092195" y="1879092"/>
              <a:ext cx="1245108" cy="4998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117847" y="1879092"/>
              <a:ext cx="681227" cy="4998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78096" y="1879092"/>
              <a:ext cx="1886712" cy="4998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245352" y="1879092"/>
              <a:ext cx="1252727" cy="49987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78623" y="1879092"/>
              <a:ext cx="646176" cy="4998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05343" y="1879092"/>
              <a:ext cx="1106424" cy="4998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53539" y="2244851"/>
              <a:ext cx="534924" cy="4998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80032" y="2244851"/>
              <a:ext cx="784859" cy="49987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156460" y="2244851"/>
              <a:ext cx="534924" cy="4998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282951" y="2244851"/>
              <a:ext cx="786384" cy="4998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60904" y="2244851"/>
              <a:ext cx="600456" cy="4998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941320" y="2244851"/>
              <a:ext cx="2318004" cy="49987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40808" y="2244851"/>
              <a:ext cx="2311908" cy="4998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76072" y="2702051"/>
              <a:ext cx="665988" cy="4815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00327" y="2683764"/>
              <a:ext cx="2878836" cy="4998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659123" y="2683764"/>
              <a:ext cx="2674620" cy="49987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013703" y="2683764"/>
              <a:ext cx="2057400" cy="49987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19200" y="3177539"/>
              <a:ext cx="495300" cy="44500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3539" y="3122676"/>
              <a:ext cx="2880360" cy="49987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413503" y="3122676"/>
              <a:ext cx="1338072" cy="49987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631179" y="3122676"/>
              <a:ext cx="1752600" cy="49987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263383" y="3122676"/>
              <a:ext cx="1548383" cy="49987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53539" y="3488435"/>
              <a:ext cx="1658112" cy="4998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028188" y="3488435"/>
              <a:ext cx="1007363" cy="49987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752088" y="3488435"/>
              <a:ext cx="2069591" cy="49987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538215" y="3488435"/>
              <a:ext cx="1243584" cy="49987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498335" y="3488435"/>
              <a:ext cx="2313432" cy="49987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653539" y="3854196"/>
              <a:ext cx="821436" cy="49987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33244" y="3854196"/>
              <a:ext cx="1908048" cy="49987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922776" y="3854196"/>
              <a:ext cx="1405127" cy="49987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006340" y="3854196"/>
              <a:ext cx="1313688" cy="49987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11596" y="3854196"/>
              <a:ext cx="504444" cy="49987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76072" y="4311396"/>
              <a:ext cx="665988" cy="48158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100327" y="4293108"/>
              <a:ext cx="5434584" cy="49987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26479" y="4293108"/>
              <a:ext cx="591312" cy="49987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9359" y="4293108"/>
              <a:ext cx="874776" cy="49987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75704" y="4293108"/>
              <a:ext cx="591311" cy="49987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96339" y="4658867"/>
              <a:ext cx="1562099" cy="49987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350007" y="4658867"/>
              <a:ext cx="786383" cy="49987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727960" y="4658867"/>
              <a:ext cx="5260847" cy="49987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00327" y="5024628"/>
              <a:ext cx="7527035" cy="49987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00327" y="5390388"/>
              <a:ext cx="821435" cy="49987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19200" y="5847588"/>
              <a:ext cx="665988" cy="48158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276855" y="5829300"/>
              <a:ext cx="5980176" cy="499872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3339083" y="348996"/>
            <a:ext cx="4985004" cy="396239"/>
          </a:xfrm>
          <a:prstGeom prst="rect">
            <a:avLst/>
          </a:prstGeom>
        </p:spPr>
      </p:pic>
      <p:sp>
        <p:nvSpPr>
          <p:cNvPr id="70" name="object 70" descr="$PPTXTitle"/>
          <p:cNvSpPr txBox="1">
            <a:spLocks noGrp="1"/>
          </p:cNvSpPr>
          <p:nvPr>
            <p:ph type="title"/>
          </p:nvPr>
        </p:nvSpPr>
        <p:spPr>
          <a:xfrm>
            <a:off x="2268423" y="792607"/>
            <a:ext cx="302895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5465" algn="l"/>
              </a:tabLst>
            </a:pPr>
            <a:r>
              <a:rPr sz="2250" b="1" spc="-25" dirty="0">
                <a:solidFill>
                  <a:srgbClr val="FFCC00"/>
                </a:solidFill>
                <a:latin typeface="Tahoma"/>
                <a:cs typeface="Tahoma"/>
              </a:rPr>
              <a:t>1.</a:t>
            </a:r>
            <a:r>
              <a:rPr sz="2250" b="1" dirty="0">
                <a:solidFill>
                  <a:srgbClr val="FFCC00"/>
                </a:solidFill>
                <a:latin typeface="Tahoma"/>
                <a:cs typeface="Tahoma"/>
              </a:rPr>
              <a:t>	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Tanggungjawab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503545" y="792607"/>
            <a:ext cx="4631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507615" algn="l"/>
                <a:tab pos="3761740" algn="l"/>
              </a:tabLst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mengandaikan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	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bahwa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	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256232" y="1082166"/>
            <a:ext cx="7888605" cy="479679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58165" algn="just">
              <a:spcBef>
                <a:spcPts val="700"/>
              </a:spcBef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tindakan</a:t>
            </a:r>
            <a:r>
              <a:rPr sz="2400" b="1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dilakukan</a:t>
            </a:r>
            <a:r>
              <a:rPr sz="2400"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sadar</a:t>
            </a:r>
            <a:r>
              <a:rPr sz="2400" b="1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b="1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tahu.</a:t>
            </a:r>
            <a:endParaRPr sz="2400">
              <a:latin typeface="Tahoma"/>
              <a:cs typeface="Tahoma"/>
            </a:endParaRPr>
          </a:p>
          <a:p>
            <a:pPr marL="1111250" marR="5080" indent="-457200" algn="just">
              <a:spcBef>
                <a:spcPts val="600"/>
              </a:spcBef>
              <a:buSzPct val="93750"/>
              <a:buFont typeface="Wingdings"/>
              <a:buChar char=""/>
              <a:tabLst>
                <a:tab pos="1111250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Tanggungjawab</a:t>
            </a:r>
            <a:r>
              <a:rPr sz="2400" b="1" spc="370" dirty="0">
                <a:solidFill>
                  <a:srgbClr val="FFCC00"/>
                </a:solidFill>
                <a:latin typeface="Tahoma"/>
                <a:cs typeface="Tahoma"/>
              </a:rPr>
              <a:t> 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seseorang</a:t>
            </a:r>
            <a:r>
              <a:rPr sz="2400" b="1" spc="375" dirty="0">
                <a:solidFill>
                  <a:srgbClr val="FFCC00"/>
                </a:solidFill>
                <a:latin typeface="Tahoma"/>
                <a:cs typeface="Tahoma"/>
              </a:rPr>
              <a:t> 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hanya</a:t>
            </a:r>
            <a:r>
              <a:rPr sz="2400" b="1" spc="370" dirty="0">
                <a:solidFill>
                  <a:srgbClr val="FFCC00"/>
                </a:solidFill>
                <a:latin typeface="Tahoma"/>
                <a:cs typeface="Tahoma"/>
              </a:rPr>
              <a:t>   </a:t>
            </a:r>
            <a:r>
              <a:rPr sz="2400" b="1" spc="-25" dirty="0">
                <a:solidFill>
                  <a:srgbClr val="FFCC00"/>
                </a:solidFill>
                <a:latin typeface="Tahoma"/>
                <a:cs typeface="Tahoma"/>
              </a:rPr>
              <a:t>dpt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dituntut</a:t>
            </a:r>
            <a:r>
              <a:rPr sz="2400" b="1" spc="1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kalau</a:t>
            </a:r>
            <a:r>
              <a:rPr sz="2400" b="1" spc="1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ia</a:t>
            </a:r>
            <a:r>
              <a:rPr sz="2400" b="1" spc="1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bertindak</a:t>
            </a:r>
            <a:r>
              <a:rPr sz="2400" b="1" spc="1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sadar</a:t>
            </a:r>
            <a:r>
              <a:rPr sz="2400" b="1" spc="2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b="1" spc="1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tahu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tentang</a:t>
            </a:r>
            <a:r>
              <a:rPr sz="2400" b="1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konsekuensi</a:t>
            </a:r>
            <a:r>
              <a:rPr sz="2400" b="1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tindakannya</a:t>
            </a:r>
            <a:endParaRPr sz="2400">
              <a:latin typeface="Tahoma"/>
              <a:cs typeface="Tahoma"/>
            </a:endParaRPr>
          </a:p>
          <a:p>
            <a:pPr marL="558165" indent="-533400" algn="just">
              <a:spcBef>
                <a:spcPts val="600"/>
              </a:spcBef>
              <a:buSzPct val="93750"/>
              <a:buAutoNum type="arabicPeriod" startAt="2"/>
              <a:tabLst>
                <a:tab pos="558165" algn="l"/>
              </a:tabLst>
            </a:pP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Tanggungjawab</a:t>
            </a:r>
            <a:r>
              <a:rPr sz="2400" b="1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mengandaikan</a:t>
            </a:r>
            <a:r>
              <a:rPr sz="2400" b="1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kebebasan</a:t>
            </a:r>
            <a:endParaRPr sz="2400">
              <a:latin typeface="Tahoma"/>
              <a:cs typeface="Tahoma"/>
            </a:endParaRPr>
          </a:p>
          <a:p>
            <a:pPr marL="1111250" marR="6985" lvl="1" indent="-457200" algn="just">
              <a:spcBef>
                <a:spcPts val="600"/>
              </a:spcBef>
              <a:buSzPct val="93750"/>
              <a:buFont typeface="Wingdings"/>
              <a:buChar char=""/>
              <a:tabLst>
                <a:tab pos="1111250" algn="l"/>
              </a:tabLst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Tanggungjawab</a:t>
            </a:r>
            <a:r>
              <a:rPr sz="2400" b="1" spc="38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hanya</a:t>
            </a:r>
            <a:r>
              <a:rPr sz="2400" b="1" spc="38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mungkin</a:t>
            </a:r>
            <a:r>
              <a:rPr sz="2400" b="1" spc="38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relevan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dituntut</a:t>
            </a:r>
            <a:r>
              <a:rPr sz="2400" b="1" spc="2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b="1" spc="2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seseorang,</a:t>
            </a:r>
            <a:r>
              <a:rPr sz="2400" b="1" spc="2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kalau</a:t>
            </a:r>
            <a:r>
              <a:rPr sz="2400" b="1" spc="2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tindakannya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itu</a:t>
            </a:r>
            <a:r>
              <a:rPr sz="2400" b="1" spc="5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dilakukan</a:t>
            </a:r>
            <a:r>
              <a:rPr sz="2400" b="1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bebas.</a:t>
            </a:r>
            <a:endParaRPr sz="2400">
              <a:latin typeface="Tahoma"/>
              <a:cs typeface="Tahoma"/>
            </a:endParaRPr>
          </a:p>
          <a:p>
            <a:pPr marL="558165" marR="285115" indent="-546100">
              <a:spcBef>
                <a:spcPts val="605"/>
              </a:spcBef>
              <a:buAutoNum type="arabicPeriod" startAt="2"/>
              <a:tabLst>
                <a:tab pos="558165" algn="l"/>
                <a:tab pos="559435" algn="l"/>
                <a:tab pos="3387090" algn="l"/>
                <a:tab pos="5937250" algn="l"/>
              </a:tabLst>
            </a:pPr>
            <a:r>
              <a:rPr sz="2250" b="1" dirty="0">
                <a:solidFill>
                  <a:srgbClr val="FFCC00"/>
                </a:solidFill>
                <a:latin typeface="Tahoma"/>
                <a:cs typeface="Tahoma"/>
              </a:rPr>
              <a:t>	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Tanggungjawab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	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mensyaratkan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	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bahwa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b="1" spc="-1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b="1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melakukan</a:t>
            </a:r>
            <a:r>
              <a:rPr sz="2400" b="1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tindakan</a:t>
            </a:r>
            <a:r>
              <a:rPr sz="2400" b="1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tertentu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memang</a:t>
            </a:r>
            <a:r>
              <a:rPr sz="2400" b="1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mau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bersedia</a:t>
            </a:r>
            <a:r>
              <a:rPr sz="2400" b="1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melakukan</a:t>
            </a:r>
            <a:r>
              <a:rPr sz="2400" b="1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Tahoma"/>
                <a:cs typeface="Tahoma"/>
              </a:rPr>
              <a:t>tindakan </a:t>
            </a:r>
            <a:r>
              <a:rPr sz="2400" b="1" spc="-25" dirty="0">
                <a:solidFill>
                  <a:srgbClr val="FFCC00"/>
                </a:solidFill>
                <a:latin typeface="Tahoma"/>
                <a:cs typeface="Tahoma"/>
              </a:rPr>
              <a:t>itu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911856" y="5934252"/>
            <a:ext cx="30162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250" b="1" spc="-25" dirty="0">
                <a:solidFill>
                  <a:srgbClr val="FFCC00"/>
                </a:solidFill>
                <a:latin typeface="Tahoma"/>
                <a:cs typeface="Tahoma"/>
              </a:rPr>
              <a:t>4.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978911" y="5915355"/>
            <a:ext cx="5494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(Syarat</a:t>
            </a:r>
            <a:r>
              <a:rPr sz="2400" b="1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ini</a:t>
            </a:r>
            <a:r>
              <a:rPr sz="2400" b="1" spc="-3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relevan</a:t>
            </a:r>
            <a:r>
              <a:rPr sz="2400" b="1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dgn</a:t>
            </a:r>
            <a:r>
              <a:rPr sz="2400" b="1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CC00"/>
                </a:solidFill>
                <a:latin typeface="Tahoma"/>
                <a:cs typeface="Tahoma"/>
              </a:rPr>
              <a:t>syarat</a:t>
            </a:r>
            <a:r>
              <a:rPr sz="2400" b="1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20" dirty="0">
                <a:solidFill>
                  <a:srgbClr val="FFCC00"/>
                </a:solidFill>
                <a:latin typeface="Tahoma"/>
                <a:cs typeface="Tahoma"/>
              </a:rPr>
              <a:t>1&amp;2)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35836" y="152858"/>
            <a:ext cx="3146425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MENGAPA</a:t>
            </a:r>
            <a:r>
              <a:rPr sz="2400" b="1" spc="-13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PEBISNIS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18844" y="369823"/>
            <a:ext cx="8386445" cy="566293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329565">
              <a:spcBef>
                <a:spcPts val="1225"/>
              </a:spcBef>
            </a:pP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MELAKUKAN</a:t>
            </a:r>
            <a:r>
              <a:rPr sz="2400" b="1" spc="-14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TINDAKAN</a:t>
            </a:r>
            <a:r>
              <a:rPr sz="2400" b="1" spc="-12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BISNIS</a:t>
            </a:r>
            <a:r>
              <a:rPr sz="2400" b="1" spc="-8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TAK</a:t>
            </a:r>
            <a:r>
              <a:rPr sz="2400" b="1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BERETIKA</a:t>
            </a:r>
            <a:endParaRPr sz="2400">
              <a:latin typeface="Tahoma"/>
              <a:cs typeface="Tahoma"/>
            </a:endParaRPr>
          </a:p>
          <a:p>
            <a:pPr marL="304800" marR="137795" indent="-292735">
              <a:lnSpc>
                <a:spcPct val="80000"/>
              </a:lnSpc>
              <a:spcBef>
                <a:spcPts val="1705"/>
              </a:spcBef>
              <a:buSzPct val="83333"/>
              <a:buAutoNum type="arabicPeriod"/>
              <a:tabLst>
                <a:tab pos="3048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berbuat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apa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saja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dirasakan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paling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leluasa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dilakukan: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Ketika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dihadapkan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pada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dilema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etika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berarti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berhadapan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pilihan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selalu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menyenangkan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dihubungkan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praktik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moralitas;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Lalu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apa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dibuat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dapatkah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melakukan</a:t>
            </a:r>
            <a:r>
              <a:rPr sz="24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hal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benar?</a:t>
            </a:r>
            <a:endParaRPr sz="2400">
              <a:latin typeface="Tahoma"/>
              <a:cs typeface="Tahoma"/>
            </a:endParaRPr>
          </a:p>
          <a:p>
            <a:pPr marL="367665" marR="496570" indent="-342900">
              <a:lnSpc>
                <a:spcPts val="2300"/>
              </a:lnSpc>
              <a:spcBef>
                <a:spcPts val="575"/>
              </a:spcBef>
              <a:buAutoNum type="arabicPeriod"/>
              <a:tabLst>
                <a:tab pos="36766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berbuat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apa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saja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demi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kemenangan: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Pada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dasarnya,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setiap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manusia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suka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jika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“kalah”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&amp;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“dikalahkan”.</a:t>
            </a:r>
            <a:endParaRPr sz="2400">
              <a:latin typeface="Tahoma"/>
              <a:cs typeface="Tahoma"/>
            </a:endParaRPr>
          </a:p>
          <a:p>
            <a:pPr marL="668020" marR="214629" lvl="1" indent="-304800">
              <a:lnSpc>
                <a:spcPct val="76900"/>
              </a:lnSpc>
              <a:spcBef>
                <a:spcPts val="730"/>
              </a:spcBef>
              <a:buClr>
                <a:srgbClr val="993366"/>
              </a:buClr>
              <a:buSzPct val="64583"/>
              <a:buFont typeface="Wingdings"/>
              <a:buChar char=""/>
              <a:tabLst>
                <a:tab pos="6680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Pebisnis,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kemenangan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prestasi, kesuksesan,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kemenangan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40" dirty="0">
                <a:solidFill>
                  <a:srgbClr val="FFCC00"/>
                </a:solidFill>
                <a:latin typeface="Tahoma"/>
                <a:cs typeface="Tahoma"/>
              </a:rPr>
              <a:t>rupiah</a:t>
            </a:r>
            <a:r>
              <a:rPr sz="25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25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5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10" dirty="0">
                <a:solidFill>
                  <a:srgbClr val="FFCC00"/>
                </a:solidFill>
                <a:latin typeface="Tahoma"/>
                <a:cs typeface="Tahoma"/>
              </a:rPr>
              <a:t>$$$$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  <a:p>
            <a:pPr marL="668020" marR="5080" lvl="1" indent="-304800">
              <a:lnSpc>
                <a:spcPct val="80000"/>
              </a:lnSpc>
              <a:spcBef>
                <a:spcPts val="595"/>
              </a:spcBef>
              <a:buClr>
                <a:srgbClr val="993366"/>
              </a:buClr>
              <a:buSzPct val="64583"/>
              <a:buFont typeface="Wingdings"/>
              <a:buChar char=""/>
              <a:tabLst>
                <a:tab pos="6680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Mereka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percaya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bahwa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mengikuti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absolut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(100%)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membatasi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peluang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sukses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meraih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kemenangan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persaingan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bisnis.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Karena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itu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banyak Pebisnis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(terpaksa)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menghalalkan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segala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cara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(suap,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sogok,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kolusi)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memenangkan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tender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proyek.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97761" y="178434"/>
            <a:ext cx="7935595" cy="6275244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487680" marR="353695" indent="-337185">
              <a:lnSpc>
                <a:spcPct val="80700"/>
              </a:lnSpc>
              <a:spcBef>
                <a:spcPts val="655"/>
              </a:spcBef>
              <a:buFont typeface="Arial MT"/>
              <a:buAutoNum type="arabicPeriod" startAt="3"/>
              <a:tabLst>
                <a:tab pos="49339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selalu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merasionalisasikan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pilihan-pilihan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bertindak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menurut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paham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relatif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terutama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ketika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menghadapi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situasi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dimana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makna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“benar”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dinafikan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berbeda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oleh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pihak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lain.</a:t>
            </a:r>
            <a:endParaRPr sz="2400">
              <a:latin typeface="Tahoma"/>
              <a:cs typeface="Tahoma"/>
            </a:endParaRPr>
          </a:p>
          <a:p>
            <a:pPr marL="894715" marR="207010" lvl="1" indent="-287020">
              <a:lnSpc>
                <a:spcPct val="80000"/>
              </a:lnSpc>
              <a:spcBef>
                <a:spcPts val="600"/>
              </a:spcBef>
              <a:buClr>
                <a:srgbClr val="993366"/>
              </a:buClr>
              <a:buSzPct val="64583"/>
              <a:buFont typeface="Wingdings"/>
              <a:buChar char=""/>
              <a:tabLst>
                <a:tab pos="89471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ini</a:t>
            </a:r>
            <a:r>
              <a:rPr sz="2400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terkait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iklim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 suatu masyarakat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negara.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Jika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praktik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suap,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korupsi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masih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menjadi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“dewa”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menggoalkan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suatu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(proyek,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tender,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dll)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maka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tidak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langsung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mempengaruhi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perilaku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Pebisnis.</a:t>
            </a:r>
            <a:endParaRPr sz="2400">
              <a:latin typeface="Tahoma"/>
              <a:cs typeface="Tahoma"/>
            </a:endParaRPr>
          </a:p>
          <a:p>
            <a:pPr marL="894715" marR="25400" lvl="1" indent="-288290">
              <a:lnSpc>
                <a:spcPct val="81500"/>
              </a:lnSpc>
              <a:spcBef>
                <a:spcPts val="155"/>
              </a:spcBef>
              <a:buClr>
                <a:srgbClr val="993366"/>
              </a:buClr>
              <a:buSzPct val="64583"/>
              <a:buFont typeface="Wingdings"/>
              <a:buChar char=""/>
              <a:tabLst>
                <a:tab pos="89471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Disini</a:t>
            </a:r>
            <a:r>
              <a:rPr sz="2400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berlaku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35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5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40" dirty="0">
                <a:solidFill>
                  <a:srgbClr val="FFCC00"/>
                </a:solidFill>
                <a:latin typeface="Tahoma"/>
                <a:cs typeface="Tahoma"/>
              </a:rPr>
              <a:t>take</a:t>
            </a:r>
            <a:r>
              <a:rPr sz="2500" spc="-1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it</a:t>
            </a:r>
            <a:r>
              <a:rPr sz="25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or</a:t>
            </a:r>
            <a:r>
              <a:rPr sz="2500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35" dirty="0">
                <a:solidFill>
                  <a:srgbClr val="FFCC00"/>
                </a:solidFill>
                <a:latin typeface="Tahoma"/>
                <a:cs typeface="Tahoma"/>
              </a:rPr>
              <a:t>leave</a:t>
            </a:r>
            <a:r>
              <a:rPr sz="2500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25" dirty="0">
                <a:solidFill>
                  <a:srgbClr val="FFCC00"/>
                </a:solidFill>
                <a:latin typeface="Tahoma"/>
                <a:cs typeface="Tahoma"/>
              </a:rPr>
              <a:t>it.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Repotnya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masih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lebih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banyak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bersedia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memilih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35" dirty="0">
                <a:solidFill>
                  <a:srgbClr val="FFCC00"/>
                </a:solidFill>
                <a:latin typeface="Tahoma"/>
                <a:cs typeface="Tahoma"/>
              </a:rPr>
              <a:t>take</a:t>
            </a:r>
            <a:r>
              <a:rPr sz="25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it</a:t>
            </a:r>
            <a:r>
              <a:rPr sz="25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mengorbankan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moral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etika.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2810"/>
              </a:lnSpc>
              <a:spcBef>
                <a:spcPts val="1019"/>
              </a:spcBef>
            </a:pP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membuat</a:t>
            </a:r>
            <a:r>
              <a:rPr sz="2400" spc="-8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bisnis</a:t>
            </a:r>
            <a:r>
              <a:rPr sz="2400" spc="-5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seperti</a:t>
            </a:r>
            <a:r>
              <a:rPr sz="2400" spc="-8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medan</a:t>
            </a:r>
            <a:r>
              <a:rPr sz="2400" spc="-4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perang.</a:t>
            </a:r>
            <a:endParaRPr sz="2400">
              <a:latin typeface="Tahoma"/>
              <a:cs typeface="Tahoma"/>
            </a:endParaRPr>
          </a:p>
          <a:p>
            <a:pPr marL="12700" marR="5080">
              <a:lnSpc>
                <a:spcPct val="88000"/>
              </a:lnSpc>
              <a:spcBef>
                <a:spcPts val="275"/>
              </a:spcBef>
            </a:pP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John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Rodes</a:t>
            </a:r>
            <a:r>
              <a:rPr sz="2400" spc="-7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menggambarkan</a:t>
            </a:r>
            <a:r>
              <a:rPr sz="2400" spc="-8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mereka</a:t>
            </a:r>
            <a:r>
              <a:rPr sz="2400" spc="-5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sebagai</a:t>
            </a:r>
            <a:r>
              <a:rPr sz="2400" spc="-9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orang</a:t>
            </a:r>
            <a:r>
              <a:rPr sz="2400" spc="-7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FF00"/>
                </a:solidFill>
                <a:latin typeface="Tahoma"/>
                <a:cs typeface="Tahoma"/>
              </a:rPr>
              <a:t>yang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tidak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alamiah,</a:t>
            </a:r>
            <a:r>
              <a:rPr sz="2400" spc="-3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yang</a:t>
            </a:r>
            <a:r>
              <a:rPr sz="2400" spc="-7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bahkan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disamakan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dengan</a:t>
            </a:r>
            <a:r>
              <a:rPr sz="2400" spc="-6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monster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yang</a:t>
            </a:r>
            <a:r>
              <a:rPr sz="2400" spc="-8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sangat</a:t>
            </a:r>
            <a:r>
              <a:rPr sz="2400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kejam</a:t>
            </a:r>
            <a:r>
              <a:rPr sz="2400" spc="-8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dan</a:t>
            </a:r>
            <a:r>
              <a:rPr sz="2400" spc="-5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tidak</a:t>
            </a:r>
            <a:r>
              <a:rPr sz="2400" spc="-8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memiliki</a:t>
            </a:r>
            <a:r>
              <a:rPr sz="2400" spc="-5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tanggungajwab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sosial.</a:t>
            </a:r>
            <a:r>
              <a:rPr sz="2400" spc="-13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Konsep</a:t>
            </a:r>
            <a:r>
              <a:rPr sz="2400" spc="-7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500" spc="-85" dirty="0">
                <a:solidFill>
                  <a:srgbClr val="FFFF00"/>
                </a:solidFill>
                <a:latin typeface="Tahoma"/>
                <a:cs typeface="Tahoma"/>
              </a:rPr>
              <a:t>Tanggungjawab</a:t>
            </a:r>
            <a:r>
              <a:rPr sz="2500" spc="-11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500" spc="-35" dirty="0">
                <a:solidFill>
                  <a:srgbClr val="FFFF00"/>
                </a:solidFill>
                <a:latin typeface="Tahoma"/>
                <a:cs typeface="Tahoma"/>
              </a:rPr>
              <a:t>Sosial</a:t>
            </a:r>
            <a:r>
              <a:rPr sz="2500" spc="-13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(Social</a:t>
            </a:r>
            <a:r>
              <a:rPr sz="2400" spc="-5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responsibility)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&amp;</a:t>
            </a:r>
            <a:r>
              <a:rPr sz="2400" spc="-7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500" spc="-30" dirty="0">
                <a:solidFill>
                  <a:srgbClr val="FFFF00"/>
                </a:solidFill>
                <a:latin typeface="Tahoma"/>
                <a:cs typeface="Tahoma"/>
              </a:rPr>
              <a:t>Etika</a:t>
            </a:r>
            <a:r>
              <a:rPr sz="2500" spc="-13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500" spc="-25" dirty="0">
                <a:solidFill>
                  <a:srgbClr val="FFFF00"/>
                </a:solidFill>
                <a:latin typeface="Tahoma"/>
                <a:cs typeface="Tahoma"/>
              </a:rPr>
              <a:t>Bisnis</a:t>
            </a:r>
            <a:r>
              <a:rPr sz="2500" spc="-10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(Business</a:t>
            </a:r>
            <a:r>
              <a:rPr sz="2400" spc="-9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Ethics)</a:t>
            </a:r>
            <a:r>
              <a:rPr sz="2400" spc="-4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acapkali</a:t>
            </a:r>
            <a:r>
              <a:rPr sz="2400" spc="-3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dianggap</a:t>
            </a:r>
            <a:r>
              <a:rPr sz="2400" spc="-55" dirty="0">
                <a:solidFill>
                  <a:srgbClr val="FFFF00"/>
                </a:solidFill>
                <a:latin typeface="Tahoma"/>
                <a:cs typeface="Tahoma"/>
              </a:rPr>
              <a:t> 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serupa.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213863" y="1753616"/>
            <a:ext cx="7273290" cy="392239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54965" marR="5715" indent="-342900">
              <a:lnSpc>
                <a:spcPct val="83700"/>
              </a:lnSpc>
              <a:spcBef>
                <a:spcPts val="570"/>
              </a:spcBef>
              <a:buClr>
                <a:srgbClr val="CCFF33"/>
              </a:buClr>
              <a:buSzPct val="6875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Gerakan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tanggungjawab</a:t>
            </a:r>
            <a:r>
              <a:rPr sz="2400" spc="-1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sosial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sebenarnya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merupakan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salahsatu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aspek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keseluruhan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10" dirty="0">
                <a:solidFill>
                  <a:srgbClr val="FFCC00"/>
                </a:solidFill>
                <a:latin typeface="Tahoma"/>
                <a:cs typeface="Tahoma"/>
              </a:rPr>
              <a:t>Etika Bisnis.</a:t>
            </a:r>
            <a:endParaRPr sz="2500">
              <a:latin typeface="Tahoma"/>
              <a:cs typeface="Tahoma"/>
            </a:endParaRPr>
          </a:p>
          <a:p>
            <a:pPr>
              <a:spcBef>
                <a:spcPts val="400"/>
              </a:spcBef>
              <a:buClr>
                <a:srgbClr val="CCFF33"/>
              </a:buClr>
              <a:buFont typeface="Wingdings"/>
              <a:buChar char=""/>
            </a:pPr>
            <a:endParaRPr sz="2400">
              <a:latin typeface="Tahoma"/>
              <a:cs typeface="Tahoma"/>
            </a:endParaRPr>
          </a:p>
          <a:p>
            <a:pPr marL="354965" marR="5080" indent="-342900">
              <a:lnSpc>
                <a:spcPct val="80100"/>
              </a:lnSpc>
              <a:buClr>
                <a:srgbClr val="CCFF33"/>
              </a:buClr>
              <a:buSzPct val="68750"/>
              <a:buFont typeface="Wingdings"/>
              <a:buChar char=""/>
              <a:tabLst>
                <a:tab pos="35496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Gerakan</a:t>
            </a:r>
            <a:r>
              <a:rPr sz="24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90" dirty="0">
                <a:solidFill>
                  <a:srgbClr val="FFCC00"/>
                </a:solidFill>
                <a:latin typeface="Tahoma"/>
                <a:cs typeface="Tahoma"/>
              </a:rPr>
              <a:t>Tanggungjawab</a:t>
            </a:r>
            <a:r>
              <a:rPr sz="25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Sosial</a:t>
            </a:r>
            <a:r>
              <a:rPr sz="2500" spc="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prinsipal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bangkit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pada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tahun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60-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an</a:t>
            </a: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meningkatkan kesadaran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publik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tentang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dalam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membantu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membudayakan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memelihara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praktik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masyarakat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khususnya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dalam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lingkungan</a:t>
            </a:r>
            <a:r>
              <a:rPr sz="2400" spc="-1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alam.</a:t>
            </a:r>
            <a:endParaRPr sz="2400">
              <a:latin typeface="Tahoma"/>
              <a:cs typeface="Tahoma"/>
            </a:endParaRPr>
          </a:p>
          <a:p>
            <a:pPr marL="1533525">
              <a:spcBef>
                <a:spcPts val="2190"/>
              </a:spcBef>
            </a:pPr>
            <a:r>
              <a:rPr sz="2800" dirty="0">
                <a:solidFill>
                  <a:srgbClr val="FFFF00"/>
                </a:solidFill>
                <a:latin typeface="Tahoma"/>
                <a:cs typeface="Tahoma"/>
              </a:rPr>
              <a:t>CIKAL</a:t>
            </a:r>
            <a:r>
              <a:rPr sz="2800" spc="-13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00"/>
                </a:solidFill>
                <a:latin typeface="Tahoma"/>
                <a:cs typeface="Tahoma"/>
              </a:rPr>
              <a:t>BAKAL</a:t>
            </a:r>
            <a:r>
              <a:rPr sz="2800" spc="-12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FFFF00"/>
                </a:solidFill>
                <a:latin typeface="Tahoma"/>
                <a:cs typeface="Tahoma"/>
              </a:rPr>
              <a:t>CSR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84276" y="381000"/>
              <a:ext cx="8002270" cy="5785485"/>
            </a:xfrm>
            <a:custGeom>
              <a:avLst/>
              <a:gdLst/>
              <a:ahLst/>
              <a:cxnLst/>
              <a:rect l="l" t="t" r="r" b="b"/>
              <a:pathLst>
                <a:path w="8002270" h="5785485">
                  <a:moveTo>
                    <a:pt x="8002143" y="0"/>
                  </a:moveTo>
                  <a:lnTo>
                    <a:pt x="0" y="0"/>
                  </a:lnTo>
                  <a:lnTo>
                    <a:pt x="0" y="5785104"/>
                  </a:lnTo>
                  <a:lnTo>
                    <a:pt x="8002143" y="5785104"/>
                  </a:lnTo>
                  <a:lnTo>
                    <a:pt x="8002143" y="0"/>
                  </a:lnTo>
                  <a:close/>
                </a:path>
              </a:pathLst>
            </a:custGeom>
            <a:solidFill>
              <a:srgbClr val="FFF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85491" y="362457"/>
            <a:ext cx="785622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Ukuran</a:t>
            </a:r>
            <a:r>
              <a:rPr sz="3200" spc="6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etika</a:t>
            </a:r>
            <a:r>
              <a:rPr sz="3200" spc="6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6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sopan</a:t>
            </a:r>
            <a:r>
              <a:rPr sz="3200" spc="6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santun</a:t>
            </a:r>
            <a:r>
              <a:rPr sz="3200" spc="6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dalam</a:t>
            </a:r>
            <a:r>
              <a:rPr sz="3200" spc="6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dunia </a:t>
            </a:r>
            <a:r>
              <a:rPr sz="3200" dirty="0">
                <a:latin typeface="Calibri"/>
                <a:cs typeface="Calibri"/>
              </a:rPr>
              <a:t>bisnis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sangatlah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keras,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kalaulah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pengusaha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2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melanggar</a:t>
            </a:r>
            <a:r>
              <a:rPr sz="3200" spc="2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etika,</a:t>
            </a:r>
            <a:r>
              <a:rPr sz="3200" spc="229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mereka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lebih</a:t>
            </a:r>
            <a:r>
              <a:rPr sz="3200" spc="2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banyak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5491" y="1826133"/>
            <a:ext cx="7816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2353310" algn="l"/>
                <a:tab pos="4560570" algn="l"/>
                <a:tab pos="5854700" algn="l"/>
              </a:tabLst>
            </a:pPr>
            <a:r>
              <a:rPr sz="3200" spc="-10" dirty="0">
                <a:latin typeface="Calibri"/>
                <a:cs typeface="Calibri"/>
              </a:rPr>
              <a:t>mendapat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hukuman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dari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masyarakat,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5492" y="2137765"/>
            <a:ext cx="7856855" cy="3305810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marL="12700" algn="just">
              <a:spcBef>
                <a:spcPts val="1490"/>
              </a:spcBef>
            </a:pPr>
            <a:r>
              <a:rPr sz="3200" spc="-10" dirty="0">
                <a:latin typeface="Calibri"/>
                <a:cs typeface="Calibri"/>
              </a:rPr>
              <a:t>dibandingkan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dari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pemerintah.</a:t>
            </a:r>
            <a:endParaRPr sz="3200">
              <a:latin typeface="Calibri"/>
              <a:cs typeface="Calibri"/>
            </a:endParaRPr>
          </a:p>
          <a:p>
            <a:pPr marL="12700" marR="5080" algn="just">
              <a:spcBef>
                <a:spcPts val="1395"/>
              </a:spcBef>
            </a:pPr>
            <a:r>
              <a:rPr sz="3200" dirty="0">
                <a:latin typeface="Calibri"/>
                <a:cs typeface="Calibri"/>
              </a:rPr>
              <a:t>Karena</a:t>
            </a:r>
            <a:r>
              <a:rPr sz="3200" spc="4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pada</a:t>
            </a:r>
            <a:r>
              <a:rPr sz="3200" spc="4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dasarnya</a:t>
            </a:r>
            <a:r>
              <a:rPr sz="3200" spc="4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juga</a:t>
            </a:r>
            <a:r>
              <a:rPr sz="3200" spc="4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masyarakat</a:t>
            </a:r>
            <a:r>
              <a:rPr sz="3200" spc="4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bisnis </a:t>
            </a:r>
            <a:r>
              <a:rPr sz="3200" dirty="0">
                <a:latin typeface="Calibri"/>
                <a:cs typeface="Calibri"/>
              </a:rPr>
              <a:t>itu</a:t>
            </a:r>
            <a:r>
              <a:rPr sz="3200" spc="2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punya</a:t>
            </a:r>
            <a:r>
              <a:rPr sz="3200" spc="2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jaringan</a:t>
            </a:r>
            <a:r>
              <a:rPr sz="3200" spc="2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tersendiri,</a:t>
            </a:r>
            <a:r>
              <a:rPr sz="3200" spc="229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2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sangat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luas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7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efektif,</a:t>
            </a:r>
            <a:r>
              <a:rPr sz="3200" spc="7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sehingga</a:t>
            </a:r>
            <a:r>
              <a:rPr sz="3200" spc="7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setiap</a:t>
            </a:r>
            <a:r>
              <a:rPr sz="3200" spc="7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pengusaha</a:t>
            </a:r>
            <a:r>
              <a:rPr sz="3200" spc="7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yang </a:t>
            </a:r>
            <a:r>
              <a:rPr sz="3200" dirty="0">
                <a:latin typeface="Calibri"/>
                <a:cs typeface="Calibri"/>
              </a:rPr>
              <a:t>berbuat</a:t>
            </a:r>
            <a:r>
              <a:rPr sz="3200" spc="1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curang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atau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tidak</a:t>
            </a:r>
            <a:r>
              <a:rPr sz="3200" spc="1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etis,</a:t>
            </a:r>
            <a:r>
              <a:rPr sz="3200" spc="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maka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namanya </a:t>
            </a:r>
            <a:r>
              <a:rPr sz="3200" dirty="0">
                <a:latin typeface="Calibri"/>
                <a:cs typeface="Calibri"/>
              </a:rPr>
              <a:t>akan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segera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95" dirty="0">
                <a:latin typeface="Calibri"/>
                <a:cs typeface="Calibri"/>
              </a:rPr>
              <a:t>tersiar,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hal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itu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066036" y="424052"/>
            <a:ext cx="789305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87805" marR="5080" indent="-1475740">
              <a:spcBef>
                <a:spcPts val="105"/>
              </a:spcBef>
            </a:pPr>
            <a:r>
              <a:rPr sz="3200" spc="-45" dirty="0">
                <a:solidFill>
                  <a:srgbClr val="FFFFCC"/>
                </a:solidFill>
                <a:latin typeface="Arial MT"/>
                <a:cs typeface="Arial MT"/>
              </a:rPr>
              <a:t>Terdapat</a:t>
            </a:r>
            <a:r>
              <a:rPr sz="3200" spc="-14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beberapa</a:t>
            </a:r>
            <a:r>
              <a:rPr sz="3200" spc="-13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alasan</a:t>
            </a:r>
            <a:r>
              <a:rPr sz="3200" spc="-8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yang</a:t>
            </a:r>
            <a:r>
              <a:rPr sz="3200" spc="-10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FFCC"/>
                </a:solidFill>
                <a:latin typeface="Arial MT"/>
                <a:cs typeface="Arial MT"/>
              </a:rPr>
              <a:t>menjadikan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etika</a:t>
            </a:r>
            <a:r>
              <a:rPr sz="3200" spc="-10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bisnis</a:t>
            </a:r>
            <a:r>
              <a:rPr sz="3200" spc="-6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menjadi</a:t>
            </a:r>
            <a:r>
              <a:rPr sz="3200" spc="-8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FFCC"/>
                </a:solidFill>
                <a:latin typeface="Arial MT"/>
                <a:cs typeface="Arial MT"/>
              </a:rPr>
              <a:t>penting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91868" y="2060448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8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70912" y="2042923"/>
            <a:ext cx="8086090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5780" marR="5080" indent="-513715" algn="just">
              <a:spcBef>
                <a:spcPts val="105"/>
              </a:spcBef>
            </a:pP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sz="1450" spc="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</a:t>
            </a:r>
            <a:r>
              <a:rPr sz="3200" spc="7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kelaziman</a:t>
            </a:r>
            <a:r>
              <a:rPr sz="3200" spc="7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masyarakat</a:t>
            </a:r>
            <a:r>
              <a:rPr sz="3200" spc="7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7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sudah</a:t>
            </a:r>
            <a:r>
              <a:rPr sz="3200" spc="7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maju </a:t>
            </a:r>
            <a:r>
              <a:rPr sz="3200" dirty="0">
                <a:latin typeface="Calibri"/>
                <a:cs typeface="Calibri"/>
              </a:rPr>
              <a:t>untuk</a:t>
            </a:r>
            <a:r>
              <a:rPr sz="3200" spc="1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cenderung</a:t>
            </a:r>
            <a:r>
              <a:rPr sz="3200" spc="2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menuntut</a:t>
            </a:r>
            <a:r>
              <a:rPr sz="3200" spc="1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para</a:t>
            </a:r>
            <a:r>
              <a:rPr sz="3200" spc="1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pebisnisnya </a:t>
            </a:r>
            <a:r>
              <a:rPr sz="3200" dirty="0">
                <a:latin typeface="Calibri"/>
                <a:cs typeface="Calibri"/>
              </a:rPr>
              <a:t>agar</a:t>
            </a:r>
            <a:r>
              <a:rPr sz="3200" spc="2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mampu</a:t>
            </a:r>
            <a:r>
              <a:rPr sz="3200" spc="2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bertindak</a:t>
            </a:r>
            <a:r>
              <a:rPr sz="3200" spc="25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etis,</a:t>
            </a:r>
            <a:r>
              <a:rPr sz="3200" spc="2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atau</a:t>
            </a:r>
            <a:r>
              <a:rPr sz="3200" spc="2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masyarakat </a:t>
            </a:r>
            <a:r>
              <a:rPr sz="3200" dirty="0">
                <a:latin typeface="Calibri"/>
                <a:cs typeface="Calibri"/>
              </a:rPr>
              <a:t>pada</a:t>
            </a:r>
            <a:r>
              <a:rPr sz="3200" spc="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umumnya</a:t>
            </a:r>
            <a:r>
              <a:rPr sz="3200" spc="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mengharapkan</a:t>
            </a:r>
            <a:r>
              <a:rPr sz="3200" spc="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kinerja</a:t>
            </a:r>
            <a:r>
              <a:rPr sz="3200" spc="65" dirty="0">
                <a:latin typeface="Calibri"/>
                <a:cs typeface="Calibri"/>
              </a:rPr>
              <a:t>  </a:t>
            </a:r>
            <a:r>
              <a:rPr sz="3200" spc="-20" dirty="0">
                <a:latin typeface="Calibri"/>
                <a:cs typeface="Calibri"/>
              </a:rPr>
              <a:t>etis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2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tinggi.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Suatu</a:t>
            </a:r>
            <a:r>
              <a:rPr sz="3200" spc="2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perusahaan</a:t>
            </a:r>
            <a:r>
              <a:rPr sz="3200" spc="2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memiliki </a:t>
            </a:r>
            <a:r>
              <a:rPr sz="3200" dirty="0">
                <a:latin typeface="Calibri"/>
                <a:cs typeface="Calibri"/>
              </a:rPr>
              <a:t>kinerja</a:t>
            </a:r>
            <a:r>
              <a:rPr sz="3200" spc="52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etik</a:t>
            </a:r>
            <a:r>
              <a:rPr sz="3200" spc="52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52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tinggi</a:t>
            </a:r>
            <a:r>
              <a:rPr sz="3200" spc="5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akan</a:t>
            </a:r>
            <a:r>
              <a:rPr sz="3200" spc="52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mendapat </a:t>
            </a:r>
            <a:r>
              <a:rPr sz="3200" spc="-25" dirty="0">
                <a:latin typeface="Calibri"/>
                <a:cs typeface="Calibri"/>
              </a:rPr>
              <a:t>dukungan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pembenaran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masyarakat.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200" y="533400"/>
            <a:ext cx="8229600" cy="5593080"/>
          </a:xfrm>
          <a:custGeom>
            <a:avLst/>
            <a:gdLst/>
            <a:ahLst/>
            <a:cxnLst/>
            <a:rect l="l" t="t" r="r" b="b"/>
            <a:pathLst>
              <a:path w="8229600" h="5593080">
                <a:moveTo>
                  <a:pt x="8229600" y="0"/>
                </a:moveTo>
                <a:lnTo>
                  <a:pt x="0" y="0"/>
                </a:lnTo>
                <a:lnTo>
                  <a:pt x="0" y="5592826"/>
                </a:lnTo>
                <a:lnTo>
                  <a:pt x="8229600" y="5592826"/>
                </a:lnTo>
                <a:lnTo>
                  <a:pt x="8229600" y="0"/>
                </a:lnTo>
                <a:close/>
              </a:path>
            </a:pathLst>
          </a:custGeom>
          <a:solidFill>
            <a:srgbClr val="00A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059940" y="514857"/>
            <a:ext cx="8092440" cy="148971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525780" marR="5080" indent="-513715" algn="just">
              <a:lnSpc>
                <a:spcPct val="100000"/>
              </a:lnSpc>
              <a:spcBef>
                <a:spcPts val="105"/>
              </a:spcBef>
            </a:pP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1450" spc="355" dirty="0">
                <a:solidFill>
                  <a:srgbClr val="FFFFFF"/>
                </a:solidFill>
                <a:latin typeface="Calibri"/>
                <a:cs typeface="Calibri"/>
              </a:rPr>
              <a:t>   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Untuk</a:t>
            </a:r>
            <a:r>
              <a:rPr sz="3200" spc="47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menghindari</a:t>
            </a:r>
            <a:r>
              <a:rPr sz="3200" spc="484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kerugian</a:t>
            </a:r>
            <a:r>
              <a:rPr sz="3200" spc="475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kelompok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kepentingan</a:t>
            </a:r>
            <a:r>
              <a:rPr sz="3200" spc="2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dalam</a:t>
            </a:r>
            <a:r>
              <a:rPr sz="3200" spc="3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masyarakat,</a:t>
            </a:r>
            <a:r>
              <a:rPr sz="3200" spc="2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seperti</a:t>
            </a:r>
            <a:r>
              <a:rPr sz="3200" spc="3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para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pelanggan,</a:t>
            </a: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perantara,</a:t>
            </a:r>
            <a:r>
              <a:rPr sz="32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pemasok</a:t>
            </a:r>
            <a:r>
              <a:rPr sz="3200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32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pesaing.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9941" y="2821940"/>
            <a:ext cx="52863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373380" algn="l"/>
                <a:tab pos="1710055" algn="l"/>
                <a:tab pos="3900804" algn="l"/>
              </a:tabLst>
            </a:pPr>
            <a:r>
              <a:rPr sz="1450" spc="-25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Untuk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melindungi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atmosfir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53910" y="2821940"/>
            <a:ext cx="15132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berbisnis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2421" y="2821940"/>
            <a:ext cx="6705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dari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73527" y="3309621"/>
            <a:ext cx="58508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2612390" algn="l"/>
                <a:tab pos="4327525" algn="l"/>
              </a:tabLst>
            </a:pPr>
            <a:r>
              <a:rPr sz="3200" spc="-10" dirty="0">
                <a:latin typeface="Calibri"/>
                <a:cs typeface="Calibri"/>
              </a:rPr>
              <a:t>kemungkinan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tumbuh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suburnya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92337" y="3309621"/>
            <a:ext cx="13506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perilaku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73528" y="3797301"/>
            <a:ext cx="54171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82040" algn="l"/>
                <a:tab pos="2019935" algn="l"/>
                <a:tab pos="2950845" algn="l"/>
                <a:tab pos="3841115" algn="l"/>
              </a:tabLst>
            </a:pPr>
            <a:r>
              <a:rPr sz="3200" spc="-10" dirty="0">
                <a:latin typeface="Calibri"/>
                <a:cs typeface="Calibri"/>
              </a:rPr>
              <a:t>tidak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etis,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baik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dari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30" dirty="0">
                <a:latin typeface="Calibri"/>
                <a:cs typeface="Calibri"/>
              </a:rPr>
              <a:t>karyawan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10169" y="3797301"/>
            <a:ext cx="193293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spc="-20" dirty="0">
                <a:latin typeface="Calibri"/>
                <a:cs typeface="Calibri"/>
              </a:rPr>
              <a:t>(lingkungan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73527" y="4285235"/>
            <a:ext cx="332930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940560" algn="l"/>
              </a:tabLst>
            </a:pPr>
            <a:r>
              <a:rPr sz="3200" spc="-10" dirty="0">
                <a:latin typeface="Calibri"/>
                <a:cs typeface="Calibri"/>
              </a:rPr>
              <a:t>internal)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maupun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11595" y="4285235"/>
            <a:ext cx="37299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89355" algn="l"/>
                <a:tab pos="2449195" algn="l"/>
              </a:tabLst>
            </a:pPr>
            <a:r>
              <a:rPr sz="3200" spc="-20" dirty="0">
                <a:latin typeface="Calibri"/>
                <a:cs typeface="Calibri"/>
              </a:rPr>
              <a:t>dari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para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pesaing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73527" y="4772915"/>
            <a:ext cx="382460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spc="-20" dirty="0">
                <a:latin typeface="Calibri"/>
                <a:cs typeface="Calibri"/>
              </a:rPr>
              <a:t>(Lingkungan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eksternal).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7868" y="548640"/>
              <a:ext cx="8229600" cy="5328285"/>
            </a:xfrm>
            <a:custGeom>
              <a:avLst/>
              <a:gdLst/>
              <a:ahLst/>
              <a:cxnLst/>
              <a:rect l="l" t="t" r="r" b="b"/>
              <a:pathLst>
                <a:path w="8229600" h="5328285">
                  <a:moveTo>
                    <a:pt x="8229600" y="0"/>
                  </a:moveTo>
                  <a:lnTo>
                    <a:pt x="0" y="0"/>
                  </a:lnTo>
                  <a:lnTo>
                    <a:pt x="0" y="5327904"/>
                  </a:lnTo>
                  <a:lnTo>
                    <a:pt x="8229600" y="5327904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28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70913" y="724280"/>
            <a:ext cx="13144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4.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4501" y="542291"/>
            <a:ext cx="737806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Untuk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melindungi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masyarakat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akan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bekerja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sektor </a:t>
            </a:r>
            <a:r>
              <a:rPr sz="2400" dirty="0">
                <a:latin typeface="Calibri"/>
                <a:cs typeface="Calibri"/>
              </a:rPr>
              <a:t>bisnis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dari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ancaman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lingkungan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kerja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tidak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adil,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produk </a:t>
            </a:r>
            <a:r>
              <a:rPr sz="2400" spc="-30" dirty="0">
                <a:latin typeface="Calibri"/>
                <a:cs typeface="Calibri"/>
              </a:rPr>
              <a:t>berbahaya,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bahkan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pemalsuan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laporan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keuangan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dan </a:t>
            </a:r>
            <a:r>
              <a:rPr sz="2400" spc="-10" dirty="0">
                <a:latin typeface="Calibri"/>
                <a:cs typeface="Calibri"/>
              </a:rPr>
              <a:t>juga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memberikan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kontribusi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pada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ketenangan,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keamanan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kenyamanan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psikologis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bagi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para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pebisnis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yang </a:t>
            </a:r>
            <a:r>
              <a:rPr sz="2400" spc="-35" dirty="0">
                <a:latin typeface="Calibri"/>
                <a:cs typeface="Calibri"/>
              </a:rPr>
              <a:t>konsisten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sesuai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dengan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norma-</a:t>
            </a:r>
            <a:r>
              <a:rPr sz="2400" dirty="0">
                <a:latin typeface="Calibri"/>
                <a:cs typeface="Calibri"/>
              </a:rPr>
              <a:t>norma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berlaku.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70913" y="3098419"/>
            <a:ext cx="13144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5.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4501" y="2916429"/>
            <a:ext cx="706437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Umumnya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orang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menginginkan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akan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bertindak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konsisten </a:t>
            </a:r>
            <a:r>
              <a:rPr sz="2400" spc="-20" dirty="0">
                <a:latin typeface="Calibri"/>
                <a:cs typeface="Calibri"/>
              </a:rPr>
              <a:t>dengan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pandangan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hidupnya,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menyangkut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nilai-nilai </a:t>
            </a:r>
            <a:r>
              <a:rPr sz="2400" spc="-35" dirty="0">
                <a:latin typeface="Calibri"/>
                <a:cs typeface="Calibri"/>
              </a:rPr>
              <a:t>kebaikan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keburukan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perilaku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dirinya.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Sesuatu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yang dipaksakan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bertentangan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dengan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nilai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pribadinya, </a:t>
            </a:r>
            <a:r>
              <a:rPr sz="2400" spc="-25" dirty="0">
                <a:latin typeface="Calibri"/>
                <a:cs typeface="Calibri"/>
              </a:rPr>
              <a:t>lazimnya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akan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melahirkan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sumber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konflik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batin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stress </a:t>
            </a:r>
            <a:r>
              <a:rPr sz="2400" dirty="0">
                <a:latin typeface="Calibri"/>
                <a:cs typeface="Calibri"/>
              </a:rPr>
              <a:t>emosional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yang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besar.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495" y="883919"/>
              <a:ext cx="8229600" cy="5974080"/>
            </a:xfrm>
            <a:custGeom>
              <a:avLst/>
              <a:gdLst/>
              <a:ahLst/>
              <a:cxnLst/>
              <a:rect l="l" t="t" r="r" b="b"/>
              <a:pathLst>
                <a:path w="8229600" h="5974080">
                  <a:moveTo>
                    <a:pt x="8229600" y="0"/>
                  </a:moveTo>
                  <a:lnTo>
                    <a:pt x="0" y="0"/>
                  </a:lnTo>
                  <a:lnTo>
                    <a:pt x="0" y="5973699"/>
                  </a:lnTo>
                  <a:lnTo>
                    <a:pt x="8229600" y="5973699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140713" y="865759"/>
            <a:ext cx="8087995" cy="4592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Terjadinya</a:t>
            </a:r>
            <a:r>
              <a:rPr sz="3200" spc="254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krisis</a:t>
            </a:r>
            <a:r>
              <a:rPr sz="3200" spc="2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multi</a:t>
            </a:r>
            <a:r>
              <a:rPr sz="3200" spc="2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dimensional</a:t>
            </a:r>
            <a:r>
              <a:rPr sz="3200" spc="27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beberapa </a:t>
            </a:r>
            <a:r>
              <a:rPr sz="3200" dirty="0">
                <a:latin typeface="Calibri"/>
                <a:cs typeface="Calibri"/>
              </a:rPr>
              <a:t>tahun</a:t>
            </a:r>
            <a:r>
              <a:rPr sz="3200" spc="5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terakhir</a:t>
            </a:r>
            <a:r>
              <a:rPr sz="3200" spc="5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menjadikan</a:t>
            </a:r>
            <a:r>
              <a:rPr sz="3200" spc="5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etika</a:t>
            </a:r>
            <a:r>
              <a:rPr sz="3200" spc="5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bisnis</a:t>
            </a:r>
            <a:r>
              <a:rPr sz="3200" spc="5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sebagai </a:t>
            </a:r>
            <a:r>
              <a:rPr sz="3200" dirty="0">
                <a:latin typeface="Calibri"/>
                <a:cs typeface="Calibri"/>
              </a:rPr>
              <a:t>sorotan</a:t>
            </a:r>
            <a:r>
              <a:rPr sz="3200" spc="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perhatian</a:t>
            </a:r>
            <a:r>
              <a:rPr sz="3200" spc="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dari</a:t>
            </a:r>
            <a:r>
              <a:rPr sz="3200" spc="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masyarakat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1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para </a:t>
            </a:r>
            <a:r>
              <a:rPr sz="3200" spc="-10" dirty="0">
                <a:latin typeface="Calibri"/>
                <a:cs typeface="Calibri"/>
              </a:rPr>
              <a:t>pengamat.</a:t>
            </a:r>
            <a:endParaRPr sz="3200">
              <a:latin typeface="Calibri"/>
              <a:cs typeface="Calibri"/>
            </a:endParaRPr>
          </a:p>
          <a:p>
            <a:pPr marL="12700" marR="5080" algn="just">
              <a:spcBef>
                <a:spcPts val="1395"/>
              </a:spcBef>
            </a:pPr>
            <a:r>
              <a:rPr sz="3200" dirty="0">
                <a:latin typeface="Calibri"/>
                <a:cs typeface="Calibri"/>
              </a:rPr>
              <a:t>Tuntutan</a:t>
            </a:r>
            <a:r>
              <a:rPr sz="3200" spc="2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masyarakat</a:t>
            </a:r>
            <a:r>
              <a:rPr sz="3200" spc="2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akan</a:t>
            </a:r>
            <a:r>
              <a:rPr sz="3200" spc="2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etika</a:t>
            </a:r>
            <a:r>
              <a:rPr sz="3200" spc="2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2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tolok</a:t>
            </a:r>
            <a:r>
              <a:rPr sz="3200" spc="2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ukur </a:t>
            </a:r>
            <a:r>
              <a:rPr sz="3200" dirty="0">
                <a:latin typeface="Calibri"/>
                <a:cs typeface="Calibri"/>
              </a:rPr>
              <a:t>etika</a:t>
            </a:r>
            <a:r>
              <a:rPr sz="3200" spc="7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meningkat,</a:t>
            </a:r>
            <a:r>
              <a:rPr sz="3200" spc="7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hal</a:t>
            </a:r>
            <a:r>
              <a:rPr sz="3200" spc="7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ini</a:t>
            </a:r>
            <a:r>
              <a:rPr sz="3200" spc="7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disebabkan</a:t>
            </a:r>
            <a:r>
              <a:rPr sz="3200" spc="7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pula</a:t>
            </a:r>
            <a:r>
              <a:rPr sz="3200" spc="7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oleh </a:t>
            </a:r>
            <a:r>
              <a:rPr sz="3200" dirty="0">
                <a:latin typeface="Calibri"/>
                <a:cs typeface="Calibri"/>
              </a:rPr>
              <a:t>pengungkapan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publikasi.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Kepedulian</a:t>
            </a:r>
            <a:r>
              <a:rPr sz="3200" spc="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publik, </a:t>
            </a:r>
            <a:r>
              <a:rPr sz="3200" dirty="0">
                <a:latin typeface="Calibri"/>
                <a:cs typeface="Calibri"/>
              </a:rPr>
              <a:t>regulasi</a:t>
            </a:r>
            <a:r>
              <a:rPr sz="3200" spc="3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pemerintah,</a:t>
            </a:r>
            <a:r>
              <a:rPr sz="3200" spc="4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kesadaran</a:t>
            </a:r>
            <a:r>
              <a:rPr sz="3200" spc="4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CEO</a:t>
            </a:r>
            <a:r>
              <a:rPr sz="3200" spc="4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akan</a:t>
            </a:r>
            <a:r>
              <a:rPr sz="3200" spc="4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etika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profesionalisme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bisnis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meningkat.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5458" y="432054"/>
            <a:ext cx="847534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Cassese</a:t>
            </a:r>
            <a:r>
              <a:rPr sz="2800" spc="-8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menyebutkan</a:t>
            </a:r>
            <a:r>
              <a:rPr sz="2800" spc="-8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beberapa</a:t>
            </a:r>
            <a:r>
              <a:rPr sz="2800" spc="59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alasan</a:t>
            </a:r>
            <a:r>
              <a:rPr sz="2800" spc="-11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FFCC"/>
                </a:solidFill>
                <a:latin typeface="Arial MT"/>
                <a:cs typeface="Arial MT"/>
              </a:rPr>
              <a:t>perusahaan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yang</a:t>
            </a:r>
            <a:r>
              <a:rPr sz="2800" spc="-10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mempunyai</a:t>
            </a:r>
            <a:r>
              <a:rPr sz="2800" spc="-7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orientasi</a:t>
            </a:r>
            <a:r>
              <a:rPr sz="2800" spc="-8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laba</a:t>
            </a:r>
            <a:r>
              <a:rPr sz="2800" spc="-7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menaruh</a:t>
            </a:r>
            <a:r>
              <a:rPr sz="2800" spc="-7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FFCC"/>
                </a:solidFill>
                <a:latin typeface="Arial MT"/>
                <a:cs typeface="Arial MT"/>
              </a:rPr>
              <a:t>perhatian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pada</a:t>
            </a:r>
            <a:r>
              <a:rPr sz="2800" spc="-7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CC"/>
                </a:solidFill>
                <a:latin typeface="Arial MT"/>
                <a:cs typeface="Arial MT"/>
              </a:rPr>
              <a:t>etika</a:t>
            </a:r>
            <a:r>
              <a:rPr sz="2800" spc="-7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FFCC"/>
                </a:solidFill>
                <a:latin typeface="Arial MT"/>
                <a:cs typeface="Arial MT"/>
              </a:rPr>
              <a:t>bisnis: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18715" y="1988820"/>
            <a:ext cx="8229600" cy="4616450"/>
          </a:xfrm>
          <a:custGeom>
            <a:avLst/>
            <a:gdLst/>
            <a:ahLst/>
            <a:cxnLst/>
            <a:rect l="l" t="t" r="r" b="b"/>
            <a:pathLst>
              <a:path w="8229600" h="4616450">
                <a:moveTo>
                  <a:pt x="8229600" y="0"/>
                </a:moveTo>
                <a:lnTo>
                  <a:pt x="0" y="0"/>
                </a:lnTo>
                <a:lnTo>
                  <a:pt x="0" y="4616196"/>
                </a:lnTo>
                <a:lnTo>
                  <a:pt x="8229600" y="4616196"/>
                </a:lnTo>
                <a:lnTo>
                  <a:pt x="8229600" y="0"/>
                </a:lnTo>
                <a:close/>
              </a:path>
            </a:pathLst>
          </a:custGeom>
          <a:solidFill>
            <a:srgbClr val="E3E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997760" y="1971295"/>
            <a:ext cx="4423410" cy="51371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5780" algn="l"/>
              </a:tabLst>
            </a:pPr>
            <a:r>
              <a:rPr sz="1450" spc="-25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50" dirty="0">
                <a:solidFill>
                  <a:srgbClr val="000000"/>
                </a:solidFill>
                <a:latin typeface="Calibri"/>
                <a:cs typeface="Calibri"/>
              </a:rPr>
              <a:t>Tekanan</a:t>
            </a:r>
            <a:r>
              <a:rPr sz="3200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dari</a:t>
            </a:r>
            <a:r>
              <a:rPr sz="32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konsumen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97761" y="2458446"/>
            <a:ext cx="7324725" cy="3485515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12700">
              <a:spcBef>
                <a:spcPts val="1495"/>
              </a:spcBef>
              <a:tabLst>
                <a:tab pos="525780" algn="l"/>
              </a:tabLst>
            </a:pPr>
            <a:r>
              <a:rPr sz="1450" spc="-25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Persaingan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1395"/>
              </a:spcBef>
              <a:tabLst>
                <a:tab pos="525780" algn="l"/>
              </a:tabLst>
            </a:pPr>
            <a:r>
              <a:rPr sz="1450" spc="-25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Perubahan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nilai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sosial</a:t>
            </a:r>
            <a:endParaRPr sz="3200">
              <a:latin typeface="Calibri"/>
              <a:cs typeface="Calibri"/>
            </a:endParaRPr>
          </a:p>
          <a:p>
            <a:pPr marL="525780" marR="5080" indent="-513715">
              <a:spcBef>
                <a:spcPts val="1405"/>
              </a:spcBef>
              <a:tabLst>
                <a:tab pos="525780" algn="l"/>
              </a:tabLst>
            </a:pPr>
            <a:r>
              <a:rPr sz="1450" spc="-25" dirty="0">
                <a:solidFill>
                  <a:srgbClr val="FFFFFF"/>
                </a:solidFill>
                <a:latin typeface="Calibri"/>
                <a:cs typeface="Calibri"/>
              </a:rPr>
              <a:t>4.</a:t>
            </a: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Munculnya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beberapa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kasus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yang </a:t>
            </a:r>
            <a:r>
              <a:rPr sz="3200" spc="-35" dirty="0">
                <a:latin typeface="Calibri"/>
                <a:cs typeface="Calibri"/>
              </a:rPr>
              <a:t>menyebabkan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ambruknya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reputasi </a:t>
            </a:r>
            <a:r>
              <a:rPr sz="3200" dirty="0">
                <a:latin typeface="Calibri"/>
                <a:cs typeface="Calibri"/>
              </a:rPr>
              <a:t>perusahaan</a:t>
            </a:r>
            <a:r>
              <a:rPr sz="3200" spc="-1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atau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individu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akibat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tindakan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tidak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etis.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7200" y="381000"/>
              <a:ext cx="8229600" cy="5785485"/>
            </a:xfrm>
            <a:custGeom>
              <a:avLst/>
              <a:gdLst/>
              <a:ahLst/>
              <a:cxnLst/>
              <a:rect l="l" t="t" r="r" b="b"/>
              <a:pathLst>
                <a:path w="8229600" h="5785485">
                  <a:moveTo>
                    <a:pt x="8229600" y="0"/>
                  </a:moveTo>
                  <a:lnTo>
                    <a:pt x="0" y="0"/>
                  </a:lnTo>
                  <a:lnTo>
                    <a:pt x="0" y="5785104"/>
                  </a:lnTo>
                  <a:lnTo>
                    <a:pt x="8229600" y="5785104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58417" y="362457"/>
            <a:ext cx="808545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Jauhnya</a:t>
            </a:r>
            <a:r>
              <a:rPr sz="3200" spc="5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sentuhan</a:t>
            </a:r>
            <a:r>
              <a:rPr sz="3200" spc="5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etika</a:t>
            </a:r>
            <a:r>
              <a:rPr sz="3200" spc="5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atas</a:t>
            </a:r>
            <a:r>
              <a:rPr sz="3200" spc="5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bisnis</a:t>
            </a:r>
            <a:r>
              <a:rPr sz="3200" spc="5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disebabkan </a:t>
            </a:r>
            <a:r>
              <a:rPr sz="3200" dirty="0">
                <a:latin typeface="Calibri"/>
                <a:cs typeface="Calibri"/>
              </a:rPr>
              <a:t>oleh</a:t>
            </a:r>
            <a:r>
              <a:rPr sz="3200" spc="26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terlalu</a:t>
            </a:r>
            <a:r>
              <a:rPr sz="3200" spc="2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terfokusnya</a:t>
            </a:r>
            <a:r>
              <a:rPr sz="3200" spc="24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perhatian,</a:t>
            </a:r>
            <a:r>
              <a:rPr sz="3200" spc="26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tanggung </a:t>
            </a:r>
            <a:r>
              <a:rPr sz="3200" dirty="0">
                <a:latin typeface="Calibri"/>
                <a:cs typeface="Calibri"/>
              </a:rPr>
              <a:t>jawab</a:t>
            </a:r>
            <a:r>
              <a:rPr sz="3200" spc="12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13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kewajiban</a:t>
            </a:r>
            <a:r>
              <a:rPr sz="3200" spc="12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para</a:t>
            </a:r>
            <a:r>
              <a:rPr sz="3200" spc="12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pelaku</a:t>
            </a:r>
            <a:r>
              <a:rPr sz="3200" spc="13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bisnis</a:t>
            </a:r>
            <a:r>
              <a:rPr sz="3200" spc="130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dan </a:t>
            </a:r>
            <a:r>
              <a:rPr sz="3200" dirty="0">
                <a:latin typeface="Calibri"/>
                <a:cs typeface="Calibri"/>
              </a:rPr>
              <a:t>manajer</a:t>
            </a:r>
            <a:r>
              <a:rPr sz="3200" spc="715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untuk</a:t>
            </a:r>
            <a:r>
              <a:rPr sz="3200" spc="720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memperoleh</a:t>
            </a:r>
            <a:r>
              <a:rPr sz="3200" spc="710" dirty="0">
                <a:latin typeface="Calibri"/>
                <a:cs typeface="Calibri"/>
              </a:rPr>
              <a:t>   </a:t>
            </a:r>
            <a:r>
              <a:rPr sz="3200" spc="-40" dirty="0">
                <a:latin typeface="Calibri"/>
                <a:cs typeface="Calibri"/>
              </a:rPr>
              <a:t>keuntungan </a:t>
            </a:r>
            <a:r>
              <a:rPr sz="3200" spc="-25" dirty="0">
                <a:latin typeface="Calibri"/>
                <a:cs typeface="Calibri"/>
              </a:rPr>
              <a:t>sebesar-</a:t>
            </a:r>
            <a:r>
              <a:rPr sz="3200" spc="-10" dirty="0">
                <a:latin typeface="Calibri"/>
                <a:cs typeface="Calibri"/>
              </a:rPr>
              <a:t>besarnya.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58417" y="3466592"/>
            <a:ext cx="29648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menenggelamkan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75181" y="2978913"/>
            <a:ext cx="25317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564005" algn="l"/>
              </a:tabLst>
            </a:pPr>
            <a:r>
              <a:rPr sz="3200" spc="-10" dirty="0">
                <a:latin typeface="Calibri"/>
                <a:cs typeface="Calibri"/>
              </a:rPr>
              <a:t>Usaha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untuk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4290" y="2978912"/>
            <a:ext cx="503174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0355" marR="5080" indent="-288290">
              <a:spcBef>
                <a:spcPts val="105"/>
              </a:spcBef>
              <a:tabLst>
                <a:tab pos="1285240" algn="l"/>
                <a:tab pos="1701164" algn="l"/>
                <a:tab pos="3364229" algn="l"/>
                <a:tab pos="4187190" algn="l"/>
              </a:tabLst>
            </a:pPr>
            <a:r>
              <a:rPr sz="3200" spc="-10" dirty="0">
                <a:latin typeface="Calibri"/>
                <a:cs typeface="Calibri"/>
              </a:rPr>
              <a:t>meraih</a:t>
            </a:r>
            <a:r>
              <a:rPr sz="3200" dirty="0">
                <a:latin typeface="Calibri"/>
                <a:cs typeface="Calibri"/>
              </a:rPr>
              <a:t>		</a:t>
            </a:r>
            <a:r>
              <a:rPr sz="3200" spc="-10" dirty="0">
                <a:latin typeface="Calibri"/>
                <a:cs typeface="Calibri"/>
              </a:rPr>
              <a:t>keuntungan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30" dirty="0">
                <a:latin typeface="Calibri"/>
                <a:cs typeface="Calibri"/>
              </a:rPr>
              <a:t>telah </a:t>
            </a:r>
            <a:r>
              <a:rPr sz="3200" spc="-2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mengubur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kesadaran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58416" y="3954018"/>
            <a:ext cx="8088630" cy="1977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moral</a:t>
            </a:r>
            <a:r>
              <a:rPr sz="3200" spc="2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para</a:t>
            </a:r>
            <a:r>
              <a:rPr sz="3200" spc="2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pelaku</a:t>
            </a:r>
            <a:r>
              <a:rPr sz="3200" spc="2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bisnis</a:t>
            </a:r>
            <a:r>
              <a:rPr sz="3200" spc="2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untuk</a:t>
            </a:r>
            <a:r>
              <a:rPr sz="3200" spc="2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berbisnis</a:t>
            </a:r>
            <a:r>
              <a:rPr sz="3200" spc="2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secara </a:t>
            </a:r>
            <a:r>
              <a:rPr sz="3200" dirty="0">
                <a:latin typeface="Calibri"/>
                <a:cs typeface="Calibri"/>
              </a:rPr>
              <a:t>baik</a:t>
            </a:r>
            <a:r>
              <a:rPr sz="3200" spc="6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etis,</a:t>
            </a:r>
            <a:r>
              <a:rPr sz="3200" spc="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terlepas</a:t>
            </a:r>
            <a:r>
              <a:rPr sz="3200" spc="7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dari</a:t>
            </a:r>
            <a:r>
              <a:rPr sz="3200" spc="7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kenyataan</a:t>
            </a:r>
            <a:r>
              <a:rPr sz="3200" spc="6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bahwa </a:t>
            </a:r>
            <a:r>
              <a:rPr sz="3200" dirty="0">
                <a:latin typeface="Calibri"/>
                <a:cs typeface="Calibri"/>
              </a:rPr>
              <a:t>masih</a:t>
            </a:r>
            <a:r>
              <a:rPr sz="3200" spc="23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banyak</a:t>
            </a:r>
            <a:r>
              <a:rPr sz="3200" spc="22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juga</a:t>
            </a:r>
            <a:r>
              <a:rPr sz="3200" spc="229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pelaku</a:t>
            </a:r>
            <a:r>
              <a:rPr sz="3200" spc="22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bisnis</a:t>
            </a:r>
            <a:r>
              <a:rPr sz="3200" spc="235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225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tetap </a:t>
            </a:r>
            <a:r>
              <a:rPr sz="3200" spc="-30" dirty="0">
                <a:latin typeface="Calibri"/>
                <a:cs typeface="Calibri"/>
              </a:rPr>
              <a:t>punya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kepekaan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terhadap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kesadaran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moral.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362200" y="575026"/>
            <a:ext cx="10515600" cy="905760"/>
          </a:xfrm>
          <a:prstGeom prst="rect">
            <a:avLst/>
          </a:prstGeom>
        </p:spPr>
        <p:txBody>
          <a:bodyPr vert="horz" wrap="square" lIns="0" tIns="226440" rIns="0" bIns="0" rtlCol="0" anchor="ctr">
            <a:spAutoFit/>
          </a:bodyPr>
          <a:lstStyle/>
          <a:p>
            <a:pPr marL="73977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FFCC"/>
                </a:solidFill>
                <a:latin typeface="Arial MT"/>
                <a:cs typeface="Arial MT"/>
              </a:rPr>
              <a:t>Prinsip</a:t>
            </a:r>
            <a:r>
              <a:rPr spc="-9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CC"/>
                </a:solidFill>
                <a:latin typeface="Arial MT"/>
                <a:cs typeface="Arial MT"/>
              </a:rPr>
              <a:t>dalam</a:t>
            </a:r>
            <a:r>
              <a:rPr spc="-6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FFCC"/>
                </a:solidFill>
                <a:latin typeface="Arial MT"/>
                <a:cs typeface="Arial MT"/>
              </a:rPr>
              <a:t>Berbisnis</a:t>
            </a:r>
          </a:p>
        </p:txBody>
      </p:sp>
      <p:sp>
        <p:nvSpPr>
          <p:cNvPr id="2" name="object 2"/>
          <p:cNvSpPr/>
          <p:nvPr/>
        </p:nvSpPr>
        <p:spPr>
          <a:xfrm>
            <a:off x="1981200" y="160020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8229600" y="0"/>
                </a:moveTo>
                <a:lnTo>
                  <a:pt x="0" y="0"/>
                </a:lnTo>
                <a:lnTo>
                  <a:pt x="0" y="4526026"/>
                </a:lnTo>
                <a:lnTo>
                  <a:pt x="8229600" y="4526026"/>
                </a:lnTo>
                <a:lnTo>
                  <a:pt x="8229600" y="0"/>
                </a:lnTo>
                <a:close/>
              </a:path>
            </a:pathLst>
          </a:custGeom>
          <a:solidFill>
            <a:srgbClr val="737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98595" y="1582294"/>
            <a:ext cx="50863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553210" algn="l"/>
                <a:tab pos="4298950" algn="l"/>
              </a:tabLst>
            </a:pPr>
            <a:r>
              <a:rPr sz="3200" spc="-10" dirty="0">
                <a:latin typeface="Calibri"/>
                <a:cs typeface="Calibri"/>
              </a:rPr>
              <a:t>umum,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prinsip-</a:t>
            </a:r>
            <a:r>
              <a:rPr sz="3200" spc="-10" dirty="0">
                <a:latin typeface="Calibri"/>
                <a:cs typeface="Calibri"/>
              </a:rPr>
              <a:t>prinsip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yang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8417" y="1582293"/>
            <a:ext cx="227647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Secara</a:t>
            </a:r>
            <a:endParaRPr sz="3200">
              <a:latin typeface="Calibri"/>
              <a:cs typeface="Calibri"/>
            </a:endParaRPr>
          </a:p>
          <a:p>
            <a:pPr marL="12700">
              <a:tabLst>
                <a:tab pos="1335405" algn="l"/>
              </a:tabLst>
            </a:pPr>
            <a:r>
              <a:rPr sz="3200" spc="-10" dirty="0">
                <a:latin typeface="Calibri"/>
                <a:cs typeface="Calibri"/>
              </a:rPr>
              <a:t>dalam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bisnis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24291" y="1582294"/>
            <a:ext cx="11995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dipakai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14798" y="2069974"/>
            <a:ext cx="55206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136015" algn="l"/>
                <a:tab pos="2218055" algn="l"/>
                <a:tab pos="3699510" algn="l"/>
                <a:tab pos="4862830" algn="l"/>
              </a:tabLst>
            </a:pPr>
            <a:r>
              <a:rPr sz="3200" spc="-10" dirty="0">
                <a:latin typeface="Calibri"/>
                <a:cs typeface="Calibri"/>
              </a:rPr>
              <a:t>tidak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akan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pernah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lepas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dari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58416" y="2557729"/>
            <a:ext cx="43916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30" dirty="0">
                <a:latin typeface="Calibri"/>
                <a:cs typeface="Calibri"/>
              </a:rPr>
              <a:t>kehidupan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keseharian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kita.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8417" y="3222753"/>
            <a:ext cx="49612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505585" algn="l"/>
                <a:tab pos="4173220" algn="l"/>
              </a:tabLst>
            </a:pPr>
            <a:r>
              <a:rPr sz="3200" spc="-10" dirty="0">
                <a:latin typeface="Calibri"/>
                <a:cs typeface="Calibri"/>
              </a:rPr>
              <a:t>Namun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prinsip-</a:t>
            </a:r>
            <a:r>
              <a:rPr sz="3200" spc="-10" dirty="0">
                <a:latin typeface="Calibri"/>
                <a:cs typeface="Calibri"/>
              </a:rPr>
              <a:t>prinsip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yang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62851" y="3222753"/>
            <a:ext cx="12592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berlaku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86216" y="3222753"/>
            <a:ext cx="10483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dalam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58417" y="3710433"/>
            <a:ext cx="35274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91895" algn="l"/>
              </a:tabLst>
            </a:pPr>
            <a:r>
              <a:rPr sz="3200" spc="-10" dirty="0">
                <a:latin typeface="Calibri"/>
                <a:cs typeface="Calibri"/>
              </a:rPr>
              <a:t>bisnis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sesungguhnya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30061" y="3710433"/>
            <a:ext cx="43053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14170" algn="l"/>
                <a:tab pos="3647440" algn="l"/>
              </a:tabLst>
            </a:pPr>
            <a:r>
              <a:rPr sz="3200" spc="-10" dirty="0">
                <a:latin typeface="Calibri"/>
                <a:cs typeface="Calibri"/>
              </a:rPr>
              <a:t>adalah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penerapan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dari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58417" y="4021938"/>
            <a:ext cx="7621905" cy="1354455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marL="12700">
              <a:spcBef>
                <a:spcPts val="1490"/>
              </a:spcBef>
            </a:pPr>
            <a:r>
              <a:rPr sz="3200" dirty="0">
                <a:latin typeface="Calibri"/>
                <a:cs typeface="Calibri"/>
              </a:rPr>
              <a:t>prinsip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etika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pada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umunya.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1390"/>
              </a:spcBef>
            </a:pPr>
            <a:r>
              <a:rPr sz="3200" dirty="0">
                <a:latin typeface="Calibri"/>
                <a:cs typeface="Calibri"/>
              </a:rPr>
              <a:t>Prinsip</a:t>
            </a:r>
            <a:r>
              <a:rPr sz="3200" spc="-1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itu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pada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umunya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berupa</a:t>
            </a:r>
            <a:r>
              <a:rPr sz="3200" spc="-100" dirty="0">
                <a:latin typeface="Calibri"/>
                <a:cs typeface="Calibri"/>
              </a:rPr>
              <a:t> (Keraf,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1994)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7200" y="381000"/>
              <a:ext cx="8229600" cy="5745480"/>
            </a:xfrm>
            <a:custGeom>
              <a:avLst/>
              <a:gdLst/>
              <a:ahLst/>
              <a:cxnLst/>
              <a:rect l="l" t="t" r="r" b="b"/>
              <a:pathLst>
                <a:path w="8229600" h="5745480">
                  <a:moveTo>
                    <a:pt x="8229600" y="0"/>
                  </a:moveTo>
                  <a:lnTo>
                    <a:pt x="0" y="0"/>
                  </a:lnTo>
                  <a:lnTo>
                    <a:pt x="0" y="5745226"/>
                  </a:lnTo>
                  <a:lnTo>
                    <a:pt x="8229600" y="574522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58417" y="1026617"/>
            <a:ext cx="54235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412875" algn="l"/>
                <a:tab pos="3199130" algn="l"/>
                <a:tab pos="4481195" algn="l"/>
              </a:tabLst>
            </a:pPr>
            <a:r>
              <a:rPr sz="3200" spc="-10" dirty="0">
                <a:latin typeface="Calibri"/>
                <a:cs typeface="Calibri"/>
              </a:rPr>
              <a:t>Prinsip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otonomi.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Orang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bisnis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58416" y="1026618"/>
            <a:ext cx="6478270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677535">
              <a:spcBef>
                <a:spcPts val="105"/>
              </a:spcBef>
              <a:tabLst>
                <a:tab pos="1243965" algn="l"/>
                <a:tab pos="3571240" algn="l"/>
                <a:tab pos="4682490" algn="l"/>
                <a:tab pos="5614035" algn="l"/>
              </a:tabLst>
            </a:pPr>
            <a:r>
              <a:rPr sz="3200" spc="-40" dirty="0">
                <a:latin typeface="Calibri"/>
                <a:cs typeface="Calibri"/>
              </a:rPr>
              <a:t>yang </a:t>
            </a:r>
            <a:r>
              <a:rPr sz="3200" spc="-10" dirty="0">
                <a:latin typeface="Calibri"/>
                <a:cs typeface="Calibri"/>
              </a:rPr>
              <a:t>sadar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sepenuhnya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akan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apa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yang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67318" y="1026618"/>
            <a:ext cx="1367790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413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otonom menjadi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58416" y="2002917"/>
            <a:ext cx="807593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25" dirty="0">
                <a:latin typeface="Calibri"/>
                <a:cs typeface="Calibri"/>
              </a:rPr>
              <a:t>kewajibannya</a:t>
            </a:r>
            <a:r>
              <a:rPr sz="3200" spc="4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dalam</a:t>
            </a:r>
            <a:r>
              <a:rPr sz="3200" spc="2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dunia</a:t>
            </a:r>
            <a:r>
              <a:rPr sz="3200" spc="2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bisnis.</a:t>
            </a:r>
            <a:r>
              <a:rPr sz="3200" spc="2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Ia</a:t>
            </a:r>
            <a:r>
              <a:rPr sz="3200" spc="1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akan</a:t>
            </a:r>
            <a:r>
              <a:rPr sz="3200" spc="1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sadar </a:t>
            </a:r>
            <a:r>
              <a:rPr sz="3200" dirty="0">
                <a:latin typeface="Calibri"/>
                <a:cs typeface="Calibri"/>
              </a:rPr>
              <a:t>dengan</a:t>
            </a:r>
            <a:r>
              <a:rPr sz="3200" spc="4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tidak</a:t>
            </a:r>
            <a:r>
              <a:rPr sz="3200" spc="409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begitu</a:t>
            </a:r>
            <a:r>
              <a:rPr sz="3200" spc="3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saja</a:t>
            </a:r>
            <a:r>
              <a:rPr sz="3200" spc="409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mengikuti</a:t>
            </a:r>
            <a:r>
              <a:rPr sz="3200" spc="4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saja</a:t>
            </a:r>
            <a:r>
              <a:rPr sz="3200" spc="3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norma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58417" y="3466592"/>
            <a:ext cx="18078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25" dirty="0">
                <a:latin typeface="Calibri"/>
                <a:cs typeface="Calibri"/>
              </a:rPr>
              <a:t>melakukan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58417" y="2978913"/>
            <a:ext cx="174243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040765" algn="l"/>
              </a:tabLst>
            </a:pPr>
            <a:r>
              <a:rPr sz="3200" spc="-2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nilai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69411" y="2978912"/>
            <a:ext cx="486727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5240">
              <a:spcBef>
                <a:spcPts val="105"/>
              </a:spcBef>
              <a:tabLst>
                <a:tab pos="1393190" algn="l"/>
                <a:tab pos="1602105" algn="l"/>
                <a:tab pos="2580640" algn="l"/>
                <a:tab pos="3691890" algn="l"/>
              </a:tabLst>
            </a:pPr>
            <a:r>
              <a:rPr sz="3200" spc="-10" dirty="0">
                <a:latin typeface="Calibri"/>
                <a:cs typeface="Calibri"/>
              </a:rPr>
              <a:t>moral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yang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ada,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namun sesuatu</a:t>
            </a:r>
            <a:r>
              <a:rPr sz="3200" dirty="0">
                <a:latin typeface="Calibri"/>
                <a:cs typeface="Calibri"/>
              </a:rPr>
              <a:t>		</a:t>
            </a:r>
            <a:r>
              <a:rPr sz="3200" spc="-10" dirty="0">
                <a:latin typeface="Calibri"/>
                <a:cs typeface="Calibri"/>
              </a:rPr>
              <a:t>karena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94930" y="3466592"/>
            <a:ext cx="7747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20" dirty="0">
                <a:latin typeface="Calibri"/>
                <a:cs typeface="Calibri"/>
              </a:rPr>
              <a:t>tahu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58416" y="3954018"/>
            <a:ext cx="68249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50645" algn="l"/>
                <a:tab pos="2089785" algn="l"/>
                <a:tab pos="2771140" algn="l"/>
                <a:tab pos="3798570" algn="l"/>
                <a:tab pos="5151755" algn="l"/>
              </a:tabLst>
            </a:pPr>
            <a:r>
              <a:rPr sz="3200" spc="-10" dirty="0">
                <a:latin typeface="Calibri"/>
                <a:cs typeface="Calibri"/>
              </a:rPr>
              <a:t>bahwa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hal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itu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baik,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karena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30" dirty="0">
                <a:latin typeface="Calibri"/>
                <a:cs typeface="Calibri"/>
              </a:rPr>
              <a:t>semuanya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66557" y="2978913"/>
            <a:ext cx="1869439" cy="1489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149985" algn="r">
              <a:spcBef>
                <a:spcPts val="105"/>
              </a:spcBef>
              <a:tabLst>
                <a:tab pos="950594" algn="l"/>
              </a:tabLst>
            </a:pPr>
            <a:r>
              <a:rPr sz="3200" spc="-25" dirty="0">
                <a:latin typeface="Calibri"/>
                <a:cs typeface="Calibri"/>
              </a:rPr>
              <a:t>juga dan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sadar</a:t>
            </a:r>
            <a:endParaRPr sz="3200">
              <a:latin typeface="Calibri"/>
              <a:cs typeface="Calibri"/>
            </a:endParaRPr>
          </a:p>
          <a:p>
            <a:pPr marR="9525" algn="r">
              <a:lnSpc>
                <a:spcPts val="3840"/>
              </a:lnSpc>
            </a:pPr>
            <a:r>
              <a:rPr sz="3200" spc="-10" dirty="0">
                <a:latin typeface="Calibri"/>
                <a:cs typeface="Calibri"/>
              </a:rPr>
              <a:t>sudah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58417" y="4441393"/>
            <a:ext cx="76942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dipikirkan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dipertimbangkan</a:t>
            </a:r>
            <a:r>
              <a:rPr sz="3200" spc="-10" dirty="0">
                <a:latin typeface="Calibri"/>
                <a:cs typeface="Calibri"/>
              </a:rPr>
              <a:t> masak-masak.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7868" y="960119"/>
              <a:ext cx="8229600" cy="4989195"/>
            </a:xfrm>
            <a:custGeom>
              <a:avLst/>
              <a:gdLst/>
              <a:ahLst/>
              <a:cxnLst/>
              <a:rect l="l" t="t" r="r" b="b"/>
              <a:pathLst>
                <a:path w="8229600" h="4989195">
                  <a:moveTo>
                    <a:pt x="8229600" y="0"/>
                  </a:moveTo>
                  <a:lnTo>
                    <a:pt x="0" y="0"/>
                  </a:lnTo>
                  <a:lnTo>
                    <a:pt x="0" y="4989195"/>
                  </a:lnTo>
                  <a:lnTo>
                    <a:pt x="8229600" y="4989195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DFA1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69388" y="1607058"/>
            <a:ext cx="30162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383665" algn="l"/>
              </a:tabLst>
            </a:pPr>
            <a:r>
              <a:rPr sz="3200" spc="-10" dirty="0">
                <a:latin typeface="Calibri"/>
                <a:cs typeface="Calibri"/>
              </a:rPr>
              <a:t>Prisnip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35" dirty="0">
                <a:latin typeface="Calibri"/>
                <a:cs typeface="Calibri"/>
              </a:rPr>
              <a:t>kejujuran,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28920" y="1607058"/>
            <a:ext cx="48031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193165" algn="l"/>
                <a:tab pos="2263775" algn="l"/>
                <a:tab pos="3293745" algn="l"/>
              </a:tabLst>
            </a:pPr>
            <a:r>
              <a:rPr sz="3200" spc="-10" dirty="0">
                <a:latin typeface="Calibri"/>
                <a:cs typeface="Calibri"/>
              </a:rPr>
              <a:t>bisnis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tidak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0" dirty="0">
                <a:latin typeface="Calibri"/>
                <a:cs typeface="Calibri"/>
              </a:rPr>
              <a:t>akan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bertahan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9389" y="2094738"/>
            <a:ext cx="808672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lama</a:t>
            </a:r>
            <a:r>
              <a:rPr sz="3200" spc="5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jika</a:t>
            </a:r>
            <a:r>
              <a:rPr sz="3200" spc="5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tidak</a:t>
            </a:r>
            <a:r>
              <a:rPr sz="3200" spc="5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</a:t>
            </a:r>
            <a:r>
              <a:rPr sz="3200" spc="5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keujuran,</a:t>
            </a:r>
            <a:r>
              <a:rPr sz="3200" spc="5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karena</a:t>
            </a:r>
            <a:r>
              <a:rPr sz="3200" spc="5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kejujuran </a:t>
            </a:r>
            <a:r>
              <a:rPr sz="3200" dirty="0">
                <a:latin typeface="Calibri"/>
                <a:cs typeface="Calibri"/>
              </a:rPr>
              <a:t>merupakan</a:t>
            </a:r>
            <a:r>
              <a:rPr sz="3200" spc="204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modal</a:t>
            </a:r>
            <a:r>
              <a:rPr sz="3200" spc="21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utama</a:t>
            </a:r>
            <a:r>
              <a:rPr sz="3200" spc="20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untuk</a:t>
            </a:r>
            <a:r>
              <a:rPr sz="3200" spc="200" dirty="0">
                <a:latin typeface="Calibri"/>
                <a:cs typeface="Calibri"/>
              </a:rPr>
              <a:t>  </a:t>
            </a:r>
            <a:r>
              <a:rPr sz="3200" spc="-10" dirty="0">
                <a:latin typeface="Calibri"/>
                <a:cs typeface="Calibri"/>
              </a:rPr>
              <a:t>memperoleh </a:t>
            </a:r>
            <a:r>
              <a:rPr sz="3200" dirty="0">
                <a:latin typeface="Calibri"/>
                <a:cs typeface="Calibri"/>
              </a:rPr>
              <a:t>kepercayaan</a:t>
            </a:r>
            <a:r>
              <a:rPr sz="3200" spc="6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dari</a:t>
            </a:r>
            <a:r>
              <a:rPr sz="3200" spc="6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mitra</a:t>
            </a:r>
            <a:r>
              <a:rPr sz="3200" spc="6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bisnisnya,</a:t>
            </a:r>
            <a:r>
              <a:rPr sz="3200" spc="6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baik</a:t>
            </a:r>
            <a:r>
              <a:rPr sz="3200" spc="6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berupa </a:t>
            </a:r>
            <a:r>
              <a:rPr sz="3200" spc="-25" dirty="0">
                <a:latin typeface="Calibri"/>
                <a:cs typeface="Calibri"/>
              </a:rPr>
              <a:t>kepercayaan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komersial,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material,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maupun</a:t>
            </a:r>
            <a:r>
              <a:rPr sz="3200" spc="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moril. </a:t>
            </a:r>
            <a:r>
              <a:rPr sz="3200" dirty="0">
                <a:latin typeface="Calibri"/>
                <a:cs typeface="Calibri"/>
              </a:rPr>
              <a:t>Kejujuran</a:t>
            </a:r>
            <a:r>
              <a:rPr sz="3200" spc="11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menuntut</a:t>
            </a:r>
            <a:r>
              <a:rPr sz="3200" spc="13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adanya</a:t>
            </a:r>
            <a:r>
              <a:rPr sz="3200" spc="12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keterbukaan</a:t>
            </a:r>
            <a:r>
              <a:rPr sz="3200" spc="120" dirty="0">
                <a:latin typeface="Calibri"/>
                <a:cs typeface="Calibri"/>
              </a:rPr>
              <a:t>  </a:t>
            </a:r>
            <a:r>
              <a:rPr sz="3200" spc="-25" dirty="0">
                <a:latin typeface="Calibri"/>
                <a:cs typeface="Calibri"/>
              </a:rPr>
              <a:t>dan </a:t>
            </a:r>
            <a:r>
              <a:rPr sz="3200" spc="-10" dirty="0">
                <a:latin typeface="Calibri"/>
                <a:cs typeface="Calibri"/>
              </a:rPr>
              <a:t>kebenaran.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7200" y="1600200"/>
              <a:ext cx="8229600" cy="4997450"/>
            </a:xfrm>
            <a:custGeom>
              <a:avLst/>
              <a:gdLst/>
              <a:ahLst/>
              <a:cxnLst/>
              <a:rect l="l" t="t" r="r" b="b"/>
              <a:pathLst>
                <a:path w="8229600" h="4997450">
                  <a:moveTo>
                    <a:pt x="8229600" y="0"/>
                  </a:moveTo>
                  <a:lnTo>
                    <a:pt x="0" y="0"/>
                  </a:lnTo>
                  <a:lnTo>
                    <a:pt x="0" y="4997196"/>
                  </a:lnTo>
                  <a:lnTo>
                    <a:pt x="8229600" y="499719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59940" y="496951"/>
            <a:ext cx="8088630" cy="5981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06320" marR="314960" indent="-2188845">
              <a:spcBef>
                <a:spcPts val="105"/>
              </a:spcBef>
            </a:pPr>
            <a:r>
              <a:rPr sz="3200" spc="-45" dirty="0">
                <a:solidFill>
                  <a:srgbClr val="FFFFCC"/>
                </a:solidFill>
                <a:latin typeface="Arial MT"/>
                <a:cs typeface="Arial MT"/>
              </a:rPr>
              <a:t>Terdapat</a:t>
            </a:r>
            <a:r>
              <a:rPr sz="3200" spc="-13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tiga</a:t>
            </a:r>
            <a:r>
              <a:rPr sz="3200" spc="-8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lingkup</a:t>
            </a:r>
            <a:r>
              <a:rPr sz="3200" spc="-7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bisnis</a:t>
            </a:r>
            <a:r>
              <a:rPr sz="3200" spc="-4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yang</a:t>
            </a:r>
            <a:r>
              <a:rPr sz="3200" spc="-10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FFCC"/>
                </a:solidFill>
                <a:latin typeface="Arial MT"/>
                <a:cs typeface="Arial MT"/>
              </a:rPr>
              <a:t>berkaitan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dengan</a:t>
            </a:r>
            <a:r>
              <a:rPr sz="3200" spc="-13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FFCC"/>
                </a:solidFill>
                <a:latin typeface="Arial MT"/>
                <a:cs typeface="Arial MT"/>
              </a:rPr>
              <a:t>kejujuran</a:t>
            </a:r>
            <a:r>
              <a:rPr sz="3200" spc="-114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200" spc="-50" dirty="0">
                <a:solidFill>
                  <a:srgbClr val="FFFFCC"/>
                </a:solidFill>
                <a:latin typeface="Arial MT"/>
                <a:cs typeface="Arial MT"/>
              </a:rPr>
              <a:t>:</a:t>
            </a:r>
            <a:endParaRPr sz="3200">
              <a:latin typeface="Arial MT"/>
              <a:cs typeface="Arial MT"/>
            </a:endParaRPr>
          </a:p>
          <a:p>
            <a:pPr marL="525780" marR="5080" indent="-513715" algn="just">
              <a:lnSpc>
                <a:spcPct val="99800"/>
              </a:lnSpc>
              <a:spcBef>
                <a:spcPts val="894"/>
              </a:spcBef>
            </a:pP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a. </a:t>
            </a:r>
            <a:r>
              <a:rPr sz="3200" dirty="0">
                <a:latin typeface="Calibri"/>
                <a:cs typeface="Calibri"/>
              </a:rPr>
              <a:t>Kejujuran relevan dalam pemenuhan </a:t>
            </a:r>
            <a:r>
              <a:rPr sz="3200" spc="-20" dirty="0">
                <a:latin typeface="Calibri"/>
                <a:cs typeface="Calibri"/>
              </a:rPr>
              <a:t>syarat-</a:t>
            </a:r>
            <a:r>
              <a:rPr sz="3200" dirty="0">
                <a:latin typeface="Calibri"/>
                <a:cs typeface="Calibri"/>
              </a:rPr>
              <a:t>syarat</a:t>
            </a:r>
            <a:r>
              <a:rPr sz="3200" spc="5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perjanjian</a:t>
            </a:r>
            <a:r>
              <a:rPr sz="3200" spc="5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5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kontrak.</a:t>
            </a:r>
            <a:r>
              <a:rPr sz="3200" spc="5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Pelaku</a:t>
            </a:r>
            <a:r>
              <a:rPr sz="3200" spc="5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bisnis </a:t>
            </a:r>
            <a:r>
              <a:rPr sz="3200" dirty="0">
                <a:latin typeface="Calibri"/>
                <a:cs typeface="Calibri"/>
              </a:rPr>
              <a:t>disini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secara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proiri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saling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percaya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satu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sama </a:t>
            </a:r>
            <a:r>
              <a:rPr sz="3200" dirty="0">
                <a:latin typeface="Calibri"/>
                <a:cs typeface="Calibri"/>
              </a:rPr>
              <a:t>lain,</a:t>
            </a:r>
            <a:r>
              <a:rPr sz="3200" spc="300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bahwa</a:t>
            </a:r>
            <a:r>
              <a:rPr sz="3200" spc="300" dirty="0">
                <a:latin typeface="Calibri"/>
                <a:cs typeface="Calibri"/>
              </a:rPr>
              <a:t>   </a:t>
            </a:r>
            <a:r>
              <a:rPr sz="3200" spc="-20" dirty="0">
                <a:latin typeface="Calibri"/>
                <a:cs typeface="Calibri"/>
              </a:rPr>
              <a:t>masing-</a:t>
            </a:r>
            <a:r>
              <a:rPr sz="3200" dirty="0">
                <a:latin typeface="Calibri"/>
                <a:cs typeface="Calibri"/>
              </a:rPr>
              <a:t>masing</a:t>
            </a:r>
            <a:r>
              <a:rPr sz="3200" spc="310" dirty="0">
                <a:latin typeface="Calibri"/>
                <a:cs typeface="Calibri"/>
              </a:rPr>
              <a:t>   </a:t>
            </a:r>
            <a:r>
              <a:rPr sz="3200" dirty="0">
                <a:latin typeface="Calibri"/>
                <a:cs typeface="Calibri"/>
              </a:rPr>
              <a:t>pihak</a:t>
            </a:r>
            <a:r>
              <a:rPr sz="3200" spc="300" dirty="0">
                <a:latin typeface="Calibri"/>
                <a:cs typeface="Calibri"/>
              </a:rPr>
              <a:t>   </a:t>
            </a:r>
            <a:r>
              <a:rPr sz="3200" spc="-10" dirty="0">
                <a:latin typeface="Calibri"/>
                <a:cs typeface="Calibri"/>
              </a:rPr>
              <a:t>jujur melaksanakan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janjinya.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Karena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jika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salah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satu </a:t>
            </a:r>
            <a:r>
              <a:rPr sz="3200" dirty="0">
                <a:latin typeface="Calibri"/>
                <a:cs typeface="Calibri"/>
              </a:rPr>
              <a:t>pihak</a:t>
            </a:r>
            <a:r>
              <a:rPr sz="3200" spc="590" dirty="0">
                <a:latin typeface="Calibri"/>
                <a:cs typeface="Calibri"/>
              </a:rPr>
              <a:t>  </a:t>
            </a:r>
            <a:r>
              <a:rPr sz="3200" dirty="0">
                <a:latin typeface="Calibri"/>
                <a:cs typeface="Calibri"/>
              </a:rPr>
              <a:t>melanggar,</a:t>
            </a:r>
            <a:r>
              <a:rPr sz="3200" spc="5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maka</a:t>
            </a:r>
            <a:r>
              <a:rPr sz="3200" spc="5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tidak</a:t>
            </a:r>
            <a:r>
              <a:rPr sz="3200" spc="5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mungkin</a:t>
            </a:r>
            <a:r>
              <a:rPr sz="3200" spc="5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lagi </a:t>
            </a:r>
            <a:r>
              <a:rPr sz="3200" dirty="0">
                <a:latin typeface="Calibri"/>
                <a:cs typeface="Calibri"/>
              </a:rPr>
              <a:t>pihak</a:t>
            </a:r>
            <a:r>
              <a:rPr sz="3200" spc="5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5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dicuranginya</a:t>
            </a:r>
            <a:r>
              <a:rPr sz="3200" spc="6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mau</a:t>
            </a:r>
            <a:r>
              <a:rPr sz="3200" spc="5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bekerja</a:t>
            </a:r>
            <a:r>
              <a:rPr sz="3200" spc="6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sama </a:t>
            </a:r>
            <a:r>
              <a:rPr sz="3200" dirty="0">
                <a:latin typeface="Calibri"/>
                <a:cs typeface="Calibri"/>
              </a:rPr>
              <a:t>lagi,</a:t>
            </a:r>
            <a:r>
              <a:rPr sz="3200" spc="2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2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pihak</a:t>
            </a:r>
            <a:r>
              <a:rPr sz="3200" spc="2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pengusaha</a:t>
            </a:r>
            <a:r>
              <a:rPr sz="3200" spc="2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lainnya</a:t>
            </a:r>
            <a:r>
              <a:rPr sz="3200" spc="2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akan</a:t>
            </a:r>
            <a:r>
              <a:rPr sz="3200" spc="2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tahu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509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tentunya</a:t>
            </a:r>
            <a:r>
              <a:rPr sz="3200" spc="5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malas</a:t>
            </a:r>
            <a:r>
              <a:rPr sz="3200" spc="5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berbisnis</a:t>
            </a:r>
            <a:r>
              <a:rPr sz="3200" spc="509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dengan</a:t>
            </a:r>
            <a:r>
              <a:rPr sz="3200" spc="5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pihak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bertindak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curang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tersebut.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7868" y="1036319"/>
              <a:ext cx="8229600" cy="4912995"/>
            </a:xfrm>
            <a:custGeom>
              <a:avLst/>
              <a:gdLst/>
              <a:ahLst/>
              <a:cxnLst/>
              <a:rect l="l" t="t" r="r" b="b"/>
              <a:pathLst>
                <a:path w="8229600" h="4912995">
                  <a:moveTo>
                    <a:pt x="8229600" y="0"/>
                  </a:moveTo>
                  <a:lnTo>
                    <a:pt x="0" y="0"/>
                  </a:lnTo>
                  <a:lnTo>
                    <a:pt x="0" y="4912995"/>
                  </a:lnTo>
                  <a:lnTo>
                    <a:pt x="8229600" y="4912995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70913" y="1018159"/>
            <a:ext cx="8086725" cy="3441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5780" marR="5080" indent="-513715" algn="just">
              <a:spcBef>
                <a:spcPts val="105"/>
              </a:spcBef>
            </a:pP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b.</a:t>
            </a:r>
            <a:r>
              <a:rPr sz="1450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Kejujuran</a:t>
            </a:r>
            <a:r>
              <a:rPr sz="3200" spc="7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relevan</a:t>
            </a:r>
            <a:r>
              <a:rPr sz="3200" spc="7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dengan</a:t>
            </a:r>
            <a:r>
              <a:rPr sz="3200" spc="7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penawaran</a:t>
            </a:r>
            <a:r>
              <a:rPr sz="3200" spc="7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barang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3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jasa</a:t>
            </a:r>
            <a:r>
              <a:rPr sz="3200" spc="3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dengan</a:t>
            </a:r>
            <a:r>
              <a:rPr sz="3200" spc="3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mutu</a:t>
            </a:r>
            <a:r>
              <a:rPr sz="3200" spc="3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dan</a:t>
            </a:r>
            <a:r>
              <a:rPr sz="3200" spc="3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harga</a:t>
            </a:r>
            <a:r>
              <a:rPr sz="3200" spc="3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3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baik. Kepercayaan</a:t>
            </a:r>
            <a:r>
              <a:rPr sz="3200" spc="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konsumen</a:t>
            </a:r>
            <a:r>
              <a:rPr sz="3200" spc="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adalah</a:t>
            </a:r>
            <a:r>
              <a:rPr sz="3200" spc="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prinsip</a:t>
            </a:r>
            <a:r>
              <a:rPr sz="3200" spc="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pokok </a:t>
            </a:r>
            <a:r>
              <a:rPr sz="3200" dirty="0">
                <a:latin typeface="Calibri"/>
                <a:cs typeface="Calibri"/>
              </a:rPr>
              <a:t>dalam</a:t>
            </a:r>
            <a:r>
              <a:rPr sz="3200" spc="6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berbisnis.</a:t>
            </a:r>
            <a:r>
              <a:rPr sz="3200" spc="6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Karena</a:t>
            </a:r>
            <a:r>
              <a:rPr sz="3200" spc="6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jika</a:t>
            </a:r>
            <a:r>
              <a:rPr sz="3200" spc="6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</a:t>
            </a:r>
            <a:r>
              <a:rPr sz="3200" spc="6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konsumen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6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merasa</a:t>
            </a:r>
            <a:r>
              <a:rPr sz="3200" spc="6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tertipu,</a:t>
            </a:r>
            <a:r>
              <a:rPr sz="3200" spc="6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tentunya</a:t>
            </a:r>
            <a:r>
              <a:rPr sz="3200" spc="6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hal</a:t>
            </a:r>
            <a:r>
              <a:rPr sz="3200" spc="6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tersebut </a:t>
            </a:r>
            <a:r>
              <a:rPr sz="3200" dirty="0">
                <a:latin typeface="Calibri"/>
                <a:cs typeface="Calibri"/>
              </a:rPr>
              <a:t>akan</a:t>
            </a:r>
            <a:r>
              <a:rPr sz="3200" spc="565" dirty="0">
                <a:latin typeface="Calibri"/>
                <a:cs typeface="Calibri"/>
              </a:rPr>
              <a:t>    </a:t>
            </a:r>
            <a:r>
              <a:rPr sz="3200" dirty="0">
                <a:latin typeface="Calibri"/>
                <a:cs typeface="Calibri"/>
              </a:rPr>
              <a:t>menyebar</a:t>
            </a:r>
            <a:r>
              <a:rPr sz="3200" spc="560" dirty="0">
                <a:latin typeface="Calibri"/>
                <a:cs typeface="Calibri"/>
              </a:rPr>
              <a:t>    </a:t>
            </a:r>
            <a:r>
              <a:rPr sz="3200" dirty="0">
                <a:latin typeface="Calibri"/>
                <a:cs typeface="Calibri"/>
              </a:rPr>
              <a:t>yang</a:t>
            </a:r>
            <a:r>
              <a:rPr sz="3200" spc="570" dirty="0">
                <a:latin typeface="Calibri"/>
                <a:cs typeface="Calibri"/>
              </a:rPr>
              <a:t>    </a:t>
            </a:r>
            <a:r>
              <a:rPr sz="3200" spc="-25" dirty="0">
                <a:latin typeface="Calibri"/>
                <a:cs typeface="Calibri"/>
              </a:rPr>
              <a:t>menyebabkan </a:t>
            </a:r>
            <a:r>
              <a:rPr sz="3200" spc="-30" dirty="0">
                <a:latin typeface="Calibri"/>
                <a:cs typeface="Calibri"/>
              </a:rPr>
              <a:t>konsumen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tersebut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beralih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55" dirty="0">
                <a:latin typeface="Calibri"/>
                <a:cs typeface="Calibri"/>
              </a:rPr>
              <a:t>ke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produk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lain.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7868" y="1412747"/>
              <a:ext cx="8229600" cy="4472940"/>
            </a:xfrm>
            <a:custGeom>
              <a:avLst/>
              <a:gdLst/>
              <a:ahLst/>
              <a:cxnLst/>
              <a:rect l="l" t="t" r="r" b="b"/>
              <a:pathLst>
                <a:path w="8229600" h="4472940">
                  <a:moveTo>
                    <a:pt x="8229600" y="0"/>
                  </a:moveTo>
                  <a:lnTo>
                    <a:pt x="0" y="0"/>
                  </a:lnTo>
                  <a:lnTo>
                    <a:pt x="0" y="4472686"/>
                  </a:lnTo>
                  <a:lnTo>
                    <a:pt x="8229600" y="447268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6C5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70913" y="1394840"/>
            <a:ext cx="806132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5780" marR="5080" indent="-513715">
              <a:spcBef>
                <a:spcPts val="105"/>
              </a:spcBef>
              <a:tabLst>
                <a:tab pos="525780" algn="l"/>
                <a:tab pos="2408555" algn="l"/>
                <a:tab pos="3940175" algn="l"/>
                <a:tab pos="5278120" algn="l"/>
                <a:tab pos="7255509" algn="l"/>
              </a:tabLst>
            </a:pPr>
            <a:r>
              <a:rPr sz="1450" spc="-25" dirty="0">
                <a:solidFill>
                  <a:srgbClr val="FFFFFF"/>
                </a:solidFill>
                <a:latin typeface="Calibri"/>
                <a:cs typeface="Calibri"/>
              </a:rPr>
              <a:t>c.</a:t>
            </a:r>
            <a:r>
              <a:rPr sz="14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Kejujuran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relevan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dalam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hubungan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5" dirty="0">
                <a:latin typeface="Calibri"/>
                <a:cs typeface="Calibri"/>
              </a:rPr>
              <a:t>kerja </a:t>
            </a:r>
            <a:r>
              <a:rPr sz="3200" dirty="0">
                <a:latin typeface="Calibri"/>
                <a:cs typeface="Calibri"/>
              </a:rPr>
              <a:t>intern</a:t>
            </a:r>
            <a:r>
              <a:rPr sz="3200" spc="4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dalam</a:t>
            </a:r>
            <a:r>
              <a:rPr sz="3200" spc="3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suatu</a:t>
            </a:r>
            <a:r>
              <a:rPr sz="3200" spc="4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perusahaan</a:t>
            </a:r>
            <a:r>
              <a:rPr sz="3200" spc="3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yaitu</a:t>
            </a:r>
            <a:r>
              <a:rPr sz="3200" spc="409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antara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84500" y="2370582"/>
            <a:ext cx="141986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pemberi dengan hancur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98061" y="2370583"/>
            <a:ext cx="34029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139825" algn="l"/>
                <a:tab pos="2085339" algn="l"/>
              </a:tabLst>
            </a:pPr>
            <a:r>
              <a:rPr sz="3200" spc="-10" dirty="0">
                <a:latin typeface="Calibri"/>
                <a:cs typeface="Calibri"/>
              </a:rPr>
              <a:t>kerja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pekerja,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84345" y="2858517"/>
            <a:ext cx="21539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0" dirty="0">
                <a:latin typeface="Calibri"/>
                <a:cs typeface="Calibri"/>
              </a:rPr>
              <a:t>kepercayaan.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27850" y="2858517"/>
            <a:ext cx="194881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Perusahaan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36179" y="2370582"/>
            <a:ext cx="212090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  <a:tabLst>
                <a:tab pos="944244" algn="l"/>
              </a:tabLst>
            </a:pPr>
            <a:r>
              <a:rPr sz="3200" spc="-2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berkait</a:t>
            </a:r>
            <a:endParaRPr sz="3200">
              <a:latin typeface="Calibri"/>
              <a:cs typeface="Calibri"/>
            </a:endParaRPr>
          </a:p>
          <a:p>
            <a:pPr marR="6350" algn="r"/>
            <a:r>
              <a:rPr sz="3200" spc="-20" dirty="0">
                <a:latin typeface="Calibri"/>
                <a:cs typeface="Calibri"/>
              </a:rPr>
              <a:t>akan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67937" y="3346451"/>
            <a:ext cx="60636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905510" algn="l"/>
                <a:tab pos="2775585" algn="l"/>
                <a:tab pos="4686935" algn="l"/>
              </a:tabLst>
            </a:pPr>
            <a:r>
              <a:rPr sz="3200" spc="-20" dirty="0">
                <a:latin typeface="Calibri"/>
                <a:cs typeface="Calibri"/>
              </a:rPr>
              <a:t>jika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kejujuran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10" dirty="0">
                <a:latin typeface="Calibri"/>
                <a:cs typeface="Calibri"/>
              </a:rPr>
              <a:t>karyawan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ataupun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84500" y="3833622"/>
            <a:ext cx="39116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spc="-40" dirty="0">
                <a:latin typeface="Calibri"/>
                <a:cs typeface="Calibri"/>
              </a:rPr>
              <a:t>atasannya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tidak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terjaga.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1982</Words>
  <Application>Microsoft Office PowerPoint</Application>
  <PresentationFormat>Widescreen</PresentationFormat>
  <Paragraphs>184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Arial MT</vt:lpstr>
      <vt:lpstr>Calibri</vt:lpstr>
      <vt:lpstr>Calibri Light</vt:lpstr>
      <vt:lpstr>Tahoma</vt:lpstr>
      <vt:lpstr>Verdana</vt:lpstr>
      <vt:lpstr>Wingdings</vt:lpstr>
      <vt:lpstr>Office Theme</vt:lpstr>
      <vt:lpstr>PowerPoint Presentation</vt:lpstr>
      <vt:lpstr>APA ITU BISNIS?</vt:lpstr>
      <vt:lpstr>PRINSIP BISNIS</vt:lpstr>
      <vt:lpstr>SYARAT KEBEBASAN BERBISNIS</vt:lpstr>
      <vt:lpstr>SIFAT BISNIS</vt:lpstr>
      <vt:lpstr>Prinsip-prinsip Profesi Pebisnis</vt:lpstr>
      <vt:lpstr>PowerPoint Presentation</vt:lpstr>
      <vt:lpstr>PowerPoint Presentation</vt:lpstr>
      <vt:lpstr>PowerPoint Presentation</vt:lpstr>
      <vt:lpstr>PowerPoint Presentation</vt:lpstr>
      <vt:lpstr>1. Tanggungjawab</vt:lpstr>
      <vt:lpstr>MENGAPA PEBISNIS</vt:lpstr>
      <vt:lpstr>PowerPoint Presentation</vt:lpstr>
      <vt:lpstr>PowerPoint Presentation</vt:lpstr>
      <vt:lpstr>PowerPoint Presentation</vt:lpstr>
      <vt:lpstr>PowerPoint Presentation</vt:lpstr>
      <vt:lpstr>2.    Untuk   menghindari   kerugian   kelompok kepentingan dalam masyarakat, seperti para pelanggan, perantara, pemasok dan pesaing.</vt:lpstr>
      <vt:lpstr>PowerPoint Presentation</vt:lpstr>
      <vt:lpstr>PowerPoint Presentation</vt:lpstr>
      <vt:lpstr>1. Tekanan dari konsumen</vt:lpstr>
      <vt:lpstr>PowerPoint Presentation</vt:lpstr>
      <vt:lpstr>Prinsip dalam Berbisnis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</cp:revision>
  <dcterms:created xsi:type="dcterms:W3CDTF">2026-10-02T09:39:28Z</dcterms:created>
  <dcterms:modified xsi:type="dcterms:W3CDTF">2026-10-02T09:45:49Z</dcterms:modified>
</cp:coreProperties>
</file>